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52"/>
  </p:notesMasterIdLst>
  <p:sldIdLst>
    <p:sldId id="502" r:id="rId3"/>
    <p:sldId id="487" r:id="rId4"/>
    <p:sldId id="324" r:id="rId5"/>
    <p:sldId id="386" r:id="rId6"/>
    <p:sldId id="477" r:id="rId7"/>
    <p:sldId id="492" r:id="rId8"/>
    <p:sldId id="484" r:id="rId9"/>
    <p:sldId id="362" r:id="rId10"/>
    <p:sldId id="493" r:id="rId11"/>
    <p:sldId id="276" r:id="rId12"/>
    <p:sldId id="286" r:id="rId13"/>
    <p:sldId id="331" r:id="rId14"/>
    <p:sldId id="403" r:id="rId15"/>
    <p:sldId id="505" r:id="rId16"/>
    <p:sldId id="494" r:id="rId17"/>
    <p:sldId id="495" r:id="rId18"/>
    <p:sldId id="496" r:id="rId19"/>
    <p:sldId id="497" r:id="rId20"/>
    <p:sldId id="498" r:id="rId21"/>
    <p:sldId id="499" r:id="rId22"/>
    <p:sldId id="500" r:id="rId23"/>
    <p:sldId id="329" r:id="rId24"/>
    <p:sldId id="291" r:id="rId25"/>
    <p:sldId id="373" r:id="rId26"/>
    <p:sldId id="292" r:id="rId27"/>
    <p:sldId id="296" r:id="rId28"/>
    <p:sldId id="340" r:id="rId29"/>
    <p:sldId id="297" r:id="rId30"/>
    <p:sldId id="503" r:id="rId31"/>
    <p:sldId id="298" r:id="rId32"/>
    <p:sldId id="405" r:id="rId33"/>
    <p:sldId id="326" r:id="rId34"/>
    <p:sldId id="327" r:id="rId35"/>
    <p:sldId id="341" r:id="rId36"/>
    <p:sldId id="299" r:id="rId37"/>
    <p:sldId id="300" r:id="rId38"/>
    <p:sldId id="504" r:id="rId39"/>
    <p:sldId id="385" r:id="rId40"/>
    <p:sldId id="320" r:id="rId41"/>
    <p:sldId id="349" r:id="rId42"/>
    <p:sldId id="366" r:id="rId43"/>
    <p:sldId id="380" r:id="rId44"/>
    <p:sldId id="358" r:id="rId45"/>
    <p:sldId id="351" r:id="rId46"/>
    <p:sldId id="501" r:id="rId47"/>
    <p:sldId id="357" r:id="rId48"/>
    <p:sldId id="303" r:id="rId49"/>
    <p:sldId id="378" r:id="rId50"/>
    <p:sldId id="48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J. Koenen" initials="JJK" lastIdx="4" clrIdx="0">
    <p:extLst>
      <p:ext uri="{19B8F6BF-5375-455C-9EA6-DF929625EA0E}">
        <p15:presenceInfo xmlns:p15="http://schemas.microsoft.com/office/powerpoint/2012/main" userId="S::jkoenen@barr.com::f6b77c9c-f86b-4981-a15d-69471b80f121" providerId="AD"/>
      </p:ext>
    </p:extLst>
  </p:cmAuthor>
  <p:cmAuthor id="2" name="Martha E. McNey" initials="MEM" lastIdx="2" clrIdx="1">
    <p:extLst>
      <p:ext uri="{19B8F6BF-5375-455C-9EA6-DF929625EA0E}">
        <p15:presenceInfo xmlns:p15="http://schemas.microsoft.com/office/powerpoint/2012/main" userId="S::mmcney@barr.com::02c0fc7f-4959-4cfc-a0ea-3e4df769e5f4" providerId="AD"/>
      </p:ext>
    </p:extLst>
  </p:cmAuthor>
  <p:cmAuthor id="3" name="Angie Timmons" initials="AT" lastIdx="3" clrIdx="2">
    <p:extLst>
      <p:ext uri="{19B8F6BF-5375-455C-9EA6-DF929625EA0E}">
        <p15:presenceInfo xmlns:p15="http://schemas.microsoft.com/office/powerpoint/2012/main" userId="S::Angie.Timmons@hennepin.us::4174f91b-988f-43e0-b164-0bed9874d3ef" providerId="AD"/>
      </p:ext>
    </p:extLst>
  </p:cmAuthor>
  <p:cmAuthor id="4" name="Carol A Hoffman" initials="CAH" lastIdx="3" clrIdx="3">
    <p:extLst>
      <p:ext uri="{19B8F6BF-5375-455C-9EA6-DF929625EA0E}">
        <p15:presenceInfo xmlns:p15="http://schemas.microsoft.com/office/powerpoint/2012/main" userId="S::carol.hoffman@hennepin.us::17a46b48-4af6-4351-842d-25e891bd66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A4"/>
    <a:srgbClr val="FAFAFA"/>
    <a:srgbClr val="9FCC3B"/>
    <a:srgbClr val="345076"/>
    <a:srgbClr val="92C5EB"/>
    <a:srgbClr val="3E1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66E9A-6EFF-4A50-B578-2C078A8C2E9C}" v="1" dt="2024-12-20T21:33:22.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6512" autoAdjust="0"/>
  </p:normalViewPr>
  <p:slideViewPr>
    <p:cSldViewPr snapToGrid="0">
      <p:cViewPr varScale="1">
        <p:scale>
          <a:sx n="122" d="100"/>
          <a:sy n="122" d="100"/>
        </p:scale>
        <p:origin x="23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guriansherman@gmail.com" userId="5f075f4a0753dc80" providerId="LiveId" clId="{FEA26AE8-84B2-4928-B1F2-5262EC89B38F}"/>
    <pc:docChg chg="modSld">
      <pc:chgData name="dougguriansherman@gmail.com" userId="5f075f4a0753dc80" providerId="LiveId" clId="{FEA26AE8-84B2-4928-B1F2-5262EC89B38F}" dt="2024-05-13T21:00:42.572" v="0"/>
      <pc:docMkLst>
        <pc:docMk/>
      </pc:docMkLst>
      <pc:sldChg chg="modSp">
        <pc:chgData name="dougguriansherman@gmail.com" userId="5f075f4a0753dc80" providerId="LiveId" clId="{FEA26AE8-84B2-4928-B1F2-5262EC89B38F}" dt="2024-05-13T21:00:42.572" v="0"/>
        <pc:sldMkLst>
          <pc:docMk/>
          <pc:sldMk cId="2851976923" sldId="4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pwfsrpw001\pwesteam\EMD\DES%20shared%20area\EE&amp;O\COMMUNICATIONS%20PLANS%20&amp;%20ASSESSMENTS\Communications-UnderConstruction\HERC\HERC\Emissions%20Data\Emissions%20Graph%202014%20Hennepi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FRM803\AppData\Local\Microsoft\Windows\INetCache\Content.Outlook\QZX4ZVRD\Emissions%20Data%202005-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03278853821967E-2"/>
          <c:y val="1.6143612540338782E-2"/>
          <c:w val="0.93311383406818038"/>
          <c:h val="0.7774627716792597"/>
        </c:manualLayout>
      </c:layout>
      <c:barChart>
        <c:barDir val="col"/>
        <c:grouping val="clustered"/>
        <c:varyColors val="0"/>
        <c:ser>
          <c:idx val="0"/>
          <c:order val="0"/>
          <c:tx>
            <c:strRef>
              <c:f>Sheet1!$B$1</c:f>
              <c:strCache>
                <c:ptCount val="1"/>
                <c:pt idx="0">
                  <c:v>10 year average</c:v>
                </c:pt>
              </c:strCache>
            </c:strRef>
          </c:tx>
          <c:spPr>
            <a:solidFill>
              <a:srgbClr val="92C5EB"/>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Hydrogen Chloride</c:v>
                </c:pt>
                <c:pt idx="1">
                  <c:v>Dioxins Furans  </c:v>
                </c:pt>
                <c:pt idx="2">
                  <c:v>Hydrocarbons </c:v>
                </c:pt>
                <c:pt idx="3">
                  <c:v>Lead</c:v>
                </c:pt>
                <c:pt idx="4">
                  <c:v>Particulate (Total) </c:v>
                </c:pt>
                <c:pt idx="5">
                  <c:v>Cadmium</c:v>
                </c:pt>
                <c:pt idx="6">
                  <c:v>Mercury</c:v>
                </c:pt>
                <c:pt idx="7">
                  <c:v>NOx</c:v>
                </c:pt>
                <c:pt idx="8">
                  <c:v>SO2</c:v>
                </c:pt>
                <c:pt idx="9">
                  <c:v>CO</c:v>
                </c:pt>
              </c:strCache>
            </c:strRef>
          </c:cat>
          <c:val>
            <c:numRef>
              <c:f>Sheet1!$B$2:$B$11</c:f>
              <c:numCache>
                <c:formatCode>0.0%</c:formatCode>
                <c:ptCount val="10"/>
                <c:pt idx="0" formatCode="0%">
                  <c:v>0.49470689655172412</c:v>
                </c:pt>
                <c:pt idx="1">
                  <c:v>6.2710833333333327E-2</c:v>
                </c:pt>
                <c:pt idx="2" formatCode="0%">
                  <c:v>7.8653333333333339E-2</c:v>
                </c:pt>
                <c:pt idx="3">
                  <c:v>1.5921000000000001E-2</c:v>
                </c:pt>
                <c:pt idx="4" formatCode="0%">
                  <c:v>0.19105</c:v>
                </c:pt>
                <c:pt idx="5">
                  <c:v>2.449142857142857E-2</c:v>
                </c:pt>
                <c:pt idx="6" formatCode="0%">
                  <c:v>2.8993999999999992E-2</c:v>
                </c:pt>
                <c:pt idx="7">
                  <c:v>0.5740136552060473</c:v>
                </c:pt>
                <c:pt idx="8" formatCode="0%">
                  <c:v>9.0549999999999992E-2</c:v>
                </c:pt>
                <c:pt idx="9" formatCode="0%">
                  <c:v>0.13706075533661746</c:v>
                </c:pt>
              </c:numCache>
            </c:numRef>
          </c:val>
          <c:extLst>
            <c:ext xmlns:c16="http://schemas.microsoft.com/office/drawing/2014/chart" uri="{C3380CC4-5D6E-409C-BE32-E72D297353CC}">
              <c16:uniqueId val="{00000000-8894-4803-B74D-C461A3C4819F}"/>
            </c:ext>
          </c:extLst>
        </c:ser>
        <c:ser>
          <c:idx val="1"/>
          <c:order val="1"/>
          <c:tx>
            <c:strRef>
              <c:f>Sheet1!$C$1</c:f>
              <c:strCache>
                <c:ptCount val="1"/>
                <c:pt idx="0">
                  <c:v>2020</c:v>
                </c:pt>
              </c:strCache>
            </c:strRef>
          </c:tx>
          <c:spPr>
            <a:solidFill>
              <a:schemeClr val="tx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Hydrogen Chloride</c:v>
                </c:pt>
                <c:pt idx="1">
                  <c:v>Dioxins Furans  </c:v>
                </c:pt>
                <c:pt idx="2">
                  <c:v>Hydrocarbons </c:v>
                </c:pt>
                <c:pt idx="3">
                  <c:v>Lead</c:v>
                </c:pt>
                <c:pt idx="4">
                  <c:v>Particulate (Total) </c:v>
                </c:pt>
                <c:pt idx="5">
                  <c:v>Cadmium</c:v>
                </c:pt>
                <c:pt idx="6">
                  <c:v>Mercury</c:v>
                </c:pt>
                <c:pt idx="7">
                  <c:v>NOx</c:v>
                </c:pt>
                <c:pt idx="8">
                  <c:v>SO2</c:v>
                </c:pt>
                <c:pt idx="9">
                  <c:v>CO</c:v>
                </c:pt>
              </c:strCache>
            </c:strRef>
          </c:cat>
          <c:val>
            <c:numRef>
              <c:f>Sheet1!$C$2:$C$11</c:f>
              <c:numCache>
                <c:formatCode>0.0%</c:formatCode>
                <c:ptCount val="10"/>
                <c:pt idx="0" formatCode="0%">
                  <c:v>0.55172413793103448</c:v>
                </c:pt>
                <c:pt idx="1">
                  <c:v>5.7250000000000001E-3</c:v>
                </c:pt>
                <c:pt idx="2" formatCode="0%">
                  <c:v>0.08</c:v>
                </c:pt>
                <c:pt idx="3">
                  <c:v>1.6725000000000002E-3</c:v>
                </c:pt>
                <c:pt idx="4" formatCode="0%">
                  <c:v>0.24124999999999996</c:v>
                </c:pt>
                <c:pt idx="5">
                  <c:v>6.2142857142857139E-3</c:v>
                </c:pt>
                <c:pt idx="6" formatCode="0%">
                  <c:v>2.1909999999999999E-2</c:v>
                </c:pt>
                <c:pt idx="7">
                  <c:v>0.46636186296025356</c:v>
                </c:pt>
                <c:pt idx="8" formatCode="0%">
                  <c:v>0.151</c:v>
                </c:pt>
                <c:pt idx="9" formatCode="0%">
                  <c:v>0.10320197044334976</c:v>
                </c:pt>
              </c:numCache>
            </c:numRef>
          </c:val>
          <c:extLst>
            <c:ext xmlns:c16="http://schemas.microsoft.com/office/drawing/2014/chart" uri="{C3380CC4-5D6E-409C-BE32-E72D297353CC}">
              <c16:uniqueId val="{00000001-8894-4803-B74D-C461A3C4819F}"/>
            </c:ext>
          </c:extLst>
        </c:ser>
        <c:dLbls>
          <c:showLegendKey val="0"/>
          <c:showVal val="0"/>
          <c:showCatName val="0"/>
          <c:showSerName val="0"/>
          <c:showPercent val="0"/>
          <c:showBubbleSize val="0"/>
        </c:dLbls>
        <c:gapWidth val="219"/>
        <c:overlap val="-27"/>
        <c:axId val="602754928"/>
        <c:axId val="602752960"/>
      </c:barChart>
      <c:catAx>
        <c:axId val="60275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602752960"/>
        <c:crosses val="autoZero"/>
        <c:auto val="1"/>
        <c:lblAlgn val="ctr"/>
        <c:lblOffset val="100"/>
        <c:noMultiLvlLbl val="0"/>
      </c:catAx>
      <c:valAx>
        <c:axId val="6027529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75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r>
              <a:rPr lang="en-US">
                <a:solidFill>
                  <a:schemeClr val="tx1"/>
                </a:solidFill>
                <a:latin typeface="Segoe UI Semibold" panose="020B0702040204020203" pitchFamily="34" charset="0"/>
                <a:cs typeface="Segoe UI Semibold" panose="020B0702040204020203" pitchFamily="34" charset="0"/>
              </a:rPr>
              <a:t>Tons of NOx</a:t>
            </a:r>
            <a:r>
              <a:rPr lang="en-US" baseline="0">
                <a:solidFill>
                  <a:schemeClr val="tx1"/>
                </a:solidFill>
                <a:latin typeface="Segoe UI Semibold" panose="020B0702040204020203" pitchFamily="34" charset="0"/>
                <a:cs typeface="Segoe UI Semibold" panose="020B0702040204020203" pitchFamily="34" charset="0"/>
              </a:rPr>
              <a:t> </a:t>
            </a:r>
            <a:endParaRPr lang="en-US">
              <a:solidFill>
                <a:schemeClr val="tx1"/>
              </a:solidFill>
              <a:latin typeface="Segoe UI Semibold" panose="020B0702040204020203" pitchFamily="34" charset="0"/>
              <a:cs typeface="Segoe UI Semibold" panose="020B070204020402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lineChart>
        <c:grouping val="standard"/>
        <c:varyColors val="0"/>
        <c:ser>
          <c:idx val="0"/>
          <c:order val="0"/>
          <c:tx>
            <c:strRef>
              <c:f>Sheet1!$B$1</c:f>
              <c:strCache>
                <c:ptCount val="1"/>
                <c:pt idx="0">
                  <c:v>tons</c:v>
                </c:pt>
              </c:strCache>
            </c:strRef>
          </c:tx>
          <c:spPr>
            <a:ln w="47625" cap="rnd">
              <a:solidFill>
                <a:srgbClr val="0058A4"/>
              </a:solidFill>
              <a:round/>
            </a:ln>
            <a:effectLst/>
          </c:spPr>
          <c:marker>
            <c:symbol val="none"/>
          </c:marker>
          <c:cat>
            <c:numRef>
              <c:f>Sheet1!$A$2:$A$10</c:f>
              <c:numCache>
                <c:formatCode>General</c:formatCode>
                <c:ptCount val="9"/>
                <c:pt idx="0">
                  <c:v>2012</c:v>
                </c:pt>
                <c:pt idx="1">
                  <c:v>2013</c:v>
                </c:pt>
                <c:pt idx="2">
                  <c:v>2014</c:v>
                </c:pt>
                <c:pt idx="3">
                  <c:v>2015</c:v>
                </c:pt>
                <c:pt idx="4">
                  <c:v>2016</c:v>
                </c:pt>
                <c:pt idx="5">
                  <c:v>2017</c:v>
                </c:pt>
                <c:pt idx="6">
                  <c:v>2018</c:v>
                </c:pt>
                <c:pt idx="7">
                  <c:v>2019</c:v>
                </c:pt>
              </c:numCache>
            </c:numRef>
          </c:cat>
          <c:val>
            <c:numRef>
              <c:f>Sheet1!$B$2:$B$10</c:f>
              <c:numCache>
                <c:formatCode>General</c:formatCode>
                <c:ptCount val="9"/>
                <c:pt idx="0">
                  <c:v>579</c:v>
                </c:pt>
                <c:pt idx="1">
                  <c:v>540</c:v>
                </c:pt>
                <c:pt idx="2">
                  <c:v>526</c:v>
                </c:pt>
                <c:pt idx="3">
                  <c:v>488</c:v>
                </c:pt>
                <c:pt idx="4">
                  <c:v>392</c:v>
                </c:pt>
                <c:pt idx="5">
                  <c:v>410</c:v>
                </c:pt>
                <c:pt idx="6">
                  <c:v>400</c:v>
                </c:pt>
                <c:pt idx="7">
                  <c:v>400</c:v>
                </c:pt>
              </c:numCache>
            </c:numRef>
          </c:val>
          <c:smooth val="0"/>
          <c:extLst>
            <c:ext xmlns:c16="http://schemas.microsoft.com/office/drawing/2014/chart" uri="{C3380CC4-5D6E-409C-BE32-E72D297353CC}">
              <c16:uniqueId val="{00000000-0CC6-4133-B6AE-A6CDCD2C94A6}"/>
            </c:ext>
          </c:extLst>
        </c:ser>
        <c:dLbls>
          <c:showLegendKey val="0"/>
          <c:showVal val="0"/>
          <c:showCatName val="0"/>
          <c:showSerName val="0"/>
          <c:showPercent val="0"/>
          <c:showBubbleSize val="0"/>
        </c:dLbls>
        <c:smooth val="0"/>
        <c:axId val="554665856"/>
        <c:axId val="554670120"/>
      </c:lineChart>
      <c:catAx>
        <c:axId val="5546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crossAx val="554670120"/>
        <c:crosses val="autoZero"/>
        <c:auto val="1"/>
        <c:lblAlgn val="ctr"/>
        <c:lblOffset val="100"/>
        <c:noMultiLvlLbl val="0"/>
      </c:catAx>
      <c:valAx>
        <c:axId val="554670120"/>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crossAx val="55466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98753837619937E-2"/>
          <c:y val="9.447179494714926E-2"/>
          <c:w val="0.91914645108258852"/>
          <c:h val="0.78068765022603492"/>
        </c:manualLayout>
      </c:layout>
      <c:barChart>
        <c:barDir val="col"/>
        <c:grouping val="clustered"/>
        <c:varyColors val="0"/>
        <c:ser>
          <c:idx val="0"/>
          <c:order val="0"/>
          <c:spPr>
            <a:solidFill>
              <a:srgbClr val="0058A4"/>
            </a:solidFill>
          </c:spPr>
          <c:invertIfNegative val="0"/>
          <c:dPt>
            <c:idx val="0"/>
            <c:invertIfNegative val="0"/>
            <c:bubble3D val="0"/>
            <c:spPr>
              <a:solidFill>
                <a:srgbClr val="0058A4"/>
              </a:solidFill>
            </c:spPr>
            <c:extLst>
              <c:ext xmlns:c16="http://schemas.microsoft.com/office/drawing/2014/chart" uri="{C3380CC4-5D6E-409C-BE32-E72D297353CC}">
                <c16:uniqueId val="{00000000-1C2A-4157-88F6-61324790EE11}"/>
              </c:ext>
            </c:extLst>
          </c:dPt>
          <c:dLbls>
            <c:dLbl>
              <c:idx val="0"/>
              <c:layout>
                <c:manualLayout>
                  <c:x val="2.0250367514467165E-3"/>
                  <c:y val="-6.46559478818917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2A-4157-88F6-61324790EE11}"/>
                </c:ext>
              </c:extLst>
            </c:dLbl>
            <c:dLbl>
              <c:idx val="28"/>
              <c:layout>
                <c:manualLayout>
                  <c:x val="-1.0999872495463428E-16"/>
                  <c:y val="5.7471264367816091E-3"/>
                </c:manualLayout>
              </c:layout>
              <c:numFmt formatCode="#,##0.0" sourceLinked="0"/>
              <c:spPr>
                <a:noFill/>
                <a:ln>
                  <a:noFill/>
                </a:ln>
                <a:effectLst/>
              </c:spPr>
              <c:txPr>
                <a:bodyPr/>
                <a:lstStyle/>
                <a:p>
                  <a:pPr>
                    <a:defRPr sz="1050">
                      <a:latin typeface="Segoe UI Semibold" panose="020B0702040204020203" pitchFamily="34" charset="0"/>
                      <a:cs typeface="Segoe UI Semibold" panose="020B07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2A-4157-88F6-61324790EE11}"/>
                </c:ext>
              </c:extLst>
            </c:dLbl>
            <c:numFmt formatCode="#,##0" sourceLinked="0"/>
            <c:spPr>
              <a:noFill/>
              <a:ln>
                <a:noFill/>
              </a:ln>
              <a:effectLst/>
            </c:spPr>
            <c:txPr>
              <a:bodyPr/>
              <a:lstStyle/>
              <a:p>
                <a:pPr>
                  <a:defRPr sz="1050">
                    <a:latin typeface="Segoe UI Semibold" panose="020B0702040204020203" pitchFamily="34" charset="0"/>
                    <a:cs typeface="Segoe UI Semibold" panose="020B07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Sheet1!$B$1:$AF$1</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Sheet1!$B$2:$AF$2</c:f>
              <c:numCache>
                <c:formatCode>0.00E+00</c:formatCode>
                <c:ptCount val="31"/>
                <c:pt idx="0">
                  <c:v>134</c:v>
                </c:pt>
                <c:pt idx="1">
                  <c:v>117</c:v>
                </c:pt>
                <c:pt idx="2">
                  <c:v>80</c:v>
                </c:pt>
                <c:pt idx="3">
                  <c:v>50</c:v>
                </c:pt>
                <c:pt idx="4">
                  <c:v>10</c:v>
                </c:pt>
                <c:pt idx="5">
                  <c:v>13</c:v>
                </c:pt>
                <c:pt idx="6">
                  <c:v>7</c:v>
                </c:pt>
                <c:pt idx="7">
                  <c:v>6</c:v>
                </c:pt>
                <c:pt idx="8">
                  <c:v>9</c:v>
                </c:pt>
                <c:pt idx="9">
                  <c:v>8</c:v>
                </c:pt>
                <c:pt idx="10">
                  <c:v>5.415</c:v>
                </c:pt>
                <c:pt idx="11">
                  <c:v>5.54</c:v>
                </c:pt>
                <c:pt idx="12">
                  <c:v>3.55</c:v>
                </c:pt>
                <c:pt idx="13">
                  <c:v>1.7949999999999999</c:v>
                </c:pt>
                <c:pt idx="14">
                  <c:v>10.86</c:v>
                </c:pt>
                <c:pt idx="15">
                  <c:v>2.5499999999999998</c:v>
                </c:pt>
                <c:pt idx="16">
                  <c:v>1.41</c:v>
                </c:pt>
                <c:pt idx="17">
                  <c:v>1.5350000000000001</c:v>
                </c:pt>
                <c:pt idx="18">
                  <c:v>1.875</c:v>
                </c:pt>
                <c:pt idx="19">
                  <c:v>2.7749999999999999</c:v>
                </c:pt>
                <c:pt idx="20">
                  <c:v>2.915</c:v>
                </c:pt>
                <c:pt idx="21">
                  <c:v>1.4750000000000001</c:v>
                </c:pt>
                <c:pt idx="22">
                  <c:v>2.65</c:v>
                </c:pt>
                <c:pt idx="23">
                  <c:v>1.43</c:v>
                </c:pt>
                <c:pt idx="24">
                  <c:v>1.19</c:v>
                </c:pt>
                <c:pt idx="25">
                  <c:v>2.0499999999999998</c:v>
                </c:pt>
                <c:pt idx="26">
                  <c:v>2.17</c:v>
                </c:pt>
                <c:pt idx="27">
                  <c:v>1.405</c:v>
                </c:pt>
                <c:pt idx="28">
                  <c:v>0.29499999999999998</c:v>
                </c:pt>
                <c:pt idx="29">
                  <c:v>0.74</c:v>
                </c:pt>
                <c:pt idx="30">
                  <c:v>1.1000000000000001</c:v>
                </c:pt>
              </c:numCache>
            </c:numRef>
          </c:val>
          <c:extLst>
            <c:ext xmlns:c16="http://schemas.microsoft.com/office/drawing/2014/chart" uri="{C3380CC4-5D6E-409C-BE32-E72D297353CC}">
              <c16:uniqueId val="{00000002-1C2A-4157-88F6-61324790EE11}"/>
            </c:ext>
          </c:extLst>
        </c:ser>
        <c:dLbls>
          <c:showLegendKey val="0"/>
          <c:showVal val="1"/>
          <c:showCatName val="0"/>
          <c:showSerName val="0"/>
          <c:showPercent val="0"/>
          <c:showBubbleSize val="0"/>
        </c:dLbls>
        <c:gapWidth val="150"/>
        <c:axId val="184712112"/>
        <c:axId val="248069600"/>
      </c:barChart>
      <c:catAx>
        <c:axId val="184712112"/>
        <c:scaling>
          <c:orientation val="minMax"/>
        </c:scaling>
        <c:delete val="0"/>
        <c:axPos val="b"/>
        <c:numFmt formatCode="General" sourceLinked="0"/>
        <c:majorTickMark val="none"/>
        <c:minorTickMark val="none"/>
        <c:tickLblPos val="nextTo"/>
        <c:spPr>
          <a:ln w="3859">
            <a:solidFill>
              <a:schemeClr val="tx1"/>
            </a:solidFill>
            <a:prstDash val="solid"/>
          </a:ln>
        </c:spPr>
        <c:txPr>
          <a:bodyPr rot="-2640000" vert="horz"/>
          <a:lstStyle/>
          <a:p>
            <a:pPr>
              <a:defRPr sz="900" b="0" i="0" u="none" strike="noStrike" baseline="0">
                <a:solidFill>
                  <a:schemeClr val="tx1"/>
                </a:solidFill>
                <a:latin typeface="Segoe UI" panose="020B0502040204020203" pitchFamily="34" charset="0"/>
                <a:ea typeface="Arial"/>
                <a:cs typeface="Segoe UI" panose="020B0502040204020203" pitchFamily="34" charset="0"/>
              </a:defRPr>
            </a:pPr>
            <a:endParaRPr lang="en-US"/>
          </a:p>
        </c:txPr>
        <c:crossAx val="248069600"/>
        <c:crosses val="autoZero"/>
        <c:auto val="1"/>
        <c:lblAlgn val="ctr"/>
        <c:lblOffset val="100"/>
        <c:noMultiLvlLbl val="0"/>
      </c:catAx>
      <c:valAx>
        <c:axId val="248069600"/>
        <c:scaling>
          <c:orientation val="minMax"/>
          <c:max val="200"/>
          <c:min val="0"/>
        </c:scaling>
        <c:delete val="0"/>
        <c:axPos val="l"/>
        <c:majorGridlines>
          <c:spPr>
            <a:ln w="15436">
              <a:solidFill>
                <a:schemeClr val="bg1">
                  <a:lumMod val="85000"/>
                </a:schemeClr>
              </a:solidFill>
              <a:prstDash val="sysDash"/>
            </a:ln>
          </c:spPr>
        </c:majorGridlines>
        <c:numFmt formatCode="0;[Red]0" sourceLinked="0"/>
        <c:majorTickMark val="none"/>
        <c:minorTickMark val="none"/>
        <c:tickLblPos val="nextTo"/>
        <c:spPr>
          <a:ln w="3859">
            <a:solidFill>
              <a:schemeClr val="tx1"/>
            </a:solidFill>
            <a:prstDash val="solid"/>
          </a:ln>
        </c:spPr>
        <c:txPr>
          <a:bodyPr rot="0" vert="horz"/>
          <a:lstStyle/>
          <a:p>
            <a:pPr>
              <a:defRPr sz="1702" b="0" i="0" u="none" strike="noStrike" baseline="0">
                <a:solidFill>
                  <a:schemeClr val="tx1"/>
                </a:solidFill>
                <a:latin typeface="Segoe UI Semibold" panose="020B0702040204020203" pitchFamily="34" charset="0"/>
                <a:ea typeface="Times New Roman"/>
                <a:cs typeface="Segoe UI Semibold" panose="020B0702040204020203" pitchFamily="34" charset="0"/>
              </a:defRPr>
            </a:pPr>
            <a:endParaRPr lang="en-US"/>
          </a:p>
        </c:txPr>
        <c:crossAx val="184712112"/>
        <c:crosses val="autoZero"/>
        <c:crossBetween val="between"/>
        <c:majorUnit val="50"/>
        <c:minorUnit val="50"/>
      </c:valAx>
      <c:spPr>
        <a:noFill/>
        <a:ln w="3175">
          <a:noFill/>
          <a:prstDash val="solid"/>
        </a:ln>
      </c:spPr>
    </c:plotArea>
    <c:plotVisOnly val="1"/>
    <c:dispBlanksAs val="gap"/>
    <c:showDLblsOverMax val="0"/>
  </c:chart>
  <c:spPr>
    <a:noFill/>
    <a:ln>
      <a:noFill/>
    </a:ln>
  </c:spPr>
  <c:txPr>
    <a:bodyPr/>
    <a:lstStyle/>
    <a:p>
      <a:pPr>
        <a:defRPr sz="2188"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0.70628</cdr:x>
      <cdr:y>0.58662</cdr:y>
    </cdr:from>
    <cdr:to>
      <cdr:x>0.87878</cdr:x>
      <cdr:y>0.66605</cdr:y>
    </cdr:to>
    <cdr:sp macro="" textlink="">
      <cdr:nvSpPr>
        <cdr:cNvPr id="2" name="Text Box 46"/>
        <cdr:cNvSpPr txBox="1">
          <a:spLocks xmlns:a="http://schemas.openxmlformats.org/drawingml/2006/main" noChangeArrowheads="1"/>
        </cdr:cNvSpPr>
      </cdr:nvSpPr>
      <cdr:spPr bwMode="auto">
        <a:xfrm xmlns:a="http://schemas.openxmlformats.org/drawingml/2006/main">
          <a:off x="7715962" y="3113916"/>
          <a:ext cx="1884518" cy="421654"/>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cdr:spPr>
      <cdr:txBody>
        <a:bodyPr xmlns:a="http://schemas.openxmlformats.org/drawingml/2006/main">
          <a:spAutoFit/>
        </a:bodyPr>
        <a:lstStyle xmlns:a="http://schemas.openxmlformats.org/drawingml/2006/main">
          <a:defPPr>
            <a:defRPr lang="en-US"/>
          </a:defPPr>
          <a:lvl1pPr algn="l" rtl="0" eaLnBrk="0" fontAlgn="base" hangingPunct="0">
            <a:spcBef>
              <a:spcPct val="0"/>
            </a:spcBef>
            <a:spcAft>
              <a:spcPct val="0"/>
            </a:spcAft>
            <a:defRPr sz="2400" kern="1200">
              <a:solidFill>
                <a:srgbClr val="FFFF00"/>
              </a:solidFill>
              <a:latin typeface="Times New Roman" pitchFamily="18" charset="0"/>
            </a:defRPr>
          </a:lvl1pPr>
          <a:lvl2pPr marL="457200" algn="l" rtl="0" eaLnBrk="0" fontAlgn="base" hangingPunct="0">
            <a:spcBef>
              <a:spcPct val="0"/>
            </a:spcBef>
            <a:spcAft>
              <a:spcPct val="0"/>
            </a:spcAft>
            <a:defRPr sz="2400" kern="1200">
              <a:solidFill>
                <a:srgbClr val="FFFF00"/>
              </a:solidFill>
              <a:latin typeface="Times New Roman" pitchFamily="18" charset="0"/>
            </a:defRPr>
          </a:lvl2pPr>
          <a:lvl3pPr marL="914400" algn="l" rtl="0" eaLnBrk="0" fontAlgn="base" hangingPunct="0">
            <a:spcBef>
              <a:spcPct val="0"/>
            </a:spcBef>
            <a:spcAft>
              <a:spcPct val="0"/>
            </a:spcAft>
            <a:defRPr sz="2400" kern="1200">
              <a:solidFill>
                <a:srgbClr val="FFFF00"/>
              </a:solidFill>
              <a:latin typeface="Times New Roman" pitchFamily="18" charset="0"/>
            </a:defRPr>
          </a:lvl3pPr>
          <a:lvl4pPr marL="1371600" algn="l" rtl="0" eaLnBrk="0" fontAlgn="base" hangingPunct="0">
            <a:spcBef>
              <a:spcPct val="0"/>
            </a:spcBef>
            <a:spcAft>
              <a:spcPct val="0"/>
            </a:spcAft>
            <a:defRPr sz="2400" kern="1200">
              <a:solidFill>
                <a:srgbClr val="FFFF00"/>
              </a:solidFill>
              <a:latin typeface="Times New Roman" pitchFamily="18" charset="0"/>
            </a:defRPr>
          </a:lvl4pPr>
          <a:lvl5pPr marL="1828800" algn="l" rtl="0" eaLnBrk="0" fontAlgn="base" hangingPunct="0">
            <a:spcBef>
              <a:spcPct val="0"/>
            </a:spcBef>
            <a:spcAft>
              <a:spcPct val="0"/>
            </a:spcAft>
            <a:defRPr sz="2400" kern="1200">
              <a:solidFill>
                <a:srgbClr val="FFFF00"/>
              </a:solidFill>
              <a:latin typeface="Times New Roman" pitchFamily="18" charset="0"/>
            </a:defRPr>
          </a:lvl5pPr>
          <a:lvl6pPr marL="2286000" algn="l" defTabSz="914400" rtl="0" eaLnBrk="1" latinLnBrk="0" hangingPunct="1">
            <a:defRPr sz="2400" kern="1200">
              <a:solidFill>
                <a:srgbClr val="FFFF00"/>
              </a:solidFill>
              <a:latin typeface="Times New Roman" pitchFamily="18" charset="0"/>
            </a:defRPr>
          </a:lvl6pPr>
          <a:lvl7pPr marL="2743200" algn="l" defTabSz="914400" rtl="0" eaLnBrk="1" latinLnBrk="0" hangingPunct="1">
            <a:defRPr sz="2400" kern="1200">
              <a:solidFill>
                <a:srgbClr val="FFFF00"/>
              </a:solidFill>
              <a:latin typeface="Times New Roman" pitchFamily="18" charset="0"/>
            </a:defRPr>
          </a:lvl7pPr>
          <a:lvl8pPr marL="3200400" algn="l" defTabSz="914400" rtl="0" eaLnBrk="1" latinLnBrk="0" hangingPunct="1">
            <a:defRPr sz="2400" kern="1200">
              <a:solidFill>
                <a:srgbClr val="FFFF00"/>
              </a:solidFill>
              <a:latin typeface="Times New Roman" pitchFamily="18" charset="0"/>
            </a:defRPr>
          </a:lvl8pPr>
          <a:lvl9pPr marL="3657600" algn="l" defTabSz="914400" rtl="0" eaLnBrk="1" latinLnBrk="0" hangingPunct="1">
            <a:defRPr sz="2400" kern="1200">
              <a:solidFill>
                <a:srgbClr val="FFFF00"/>
              </a:solidFill>
              <a:latin typeface="Times New Roman" pitchFamily="18" charset="0"/>
            </a:defRPr>
          </a:lvl9pPr>
        </a:lstStyle>
        <a:p xmlns:a="http://schemas.openxmlformats.org/drawingml/2006/main">
          <a:pPr algn="ctr"/>
          <a:r>
            <a:rPr lang="en-US" sz="1070" dirty="0">
              <a:solidFill>
                <a:srgbClr val="000000"/>
              </a:solidFill>
              <a:latin typeface="Segoe UI Semilight" panose="020B0402040204020203" pitchFamily="34" charset="0"/>
              <a:cs typeface="Segoe UI Semilight" panose="020B0402040204020203" pitchFamily="34" charset="0"/>
            </a:rPr>
            <a:t>MPCA Permit Limit (5/08)</a:t>
          </a:r>
        </a:p>
        <a:p xmlns:a="http://schemas.openxmlformats.org/drawingml/2006/main">
          <a:pPr algn="ctr"/>
          <a:r>
            <a:rPr lang="en-US" sz="1070" dirty="0">
              <a:solidFill>
                <a:srgbClr val="000000"/>
              </a:solidFill>
              <a:latin typeface="Segoe UI Semilight" panose="020B0402040204020203" pitchFamily="34" charset="0"/>
              <a:cs typeface="Segoe UI Semilight" panose="020B0402040204020203" pitchFamily="34" charset="0"/>
            </a:rPr>
            <a:t>50 </a:t>
          </a:r>
          <a:r>
            <a:rPr lang="en-US" sz="1070" dirty="0" err="1">
              <a:solidFill>
                <a:srgbClr val="000000"/>
              </a:solidFill>
              <a:latin typeface="Segoe UI Semilight" panose="020B0402040204020203" pitchFamily="34" charset="0"/>
              <a:cs typeface="Segoe UI Semilight" panose="020B0402040204020203" pitchFamily="34" charset="0"/>
            </a:rPr>
            <a:t>ug</a:t>
          </a:r>
          <a:r>
            <a:rPr lang="en-US" sz="1070" dirty="0">
              <a:solidFill>
                <a:srgbClr val="000000"/>
              </a:solidFill>
              <a:latin typeface="Segoe UI Semilight" panose="020B0402040204020203" pitchFamily="34" charset="0"/>
              <a:cs typeface="Segoe UI Semilight" panose="020B0402040204020203" pitchFamily="34" charset="0"/>
            </a:rPr>
            <a:t>/</a:t>
          </a:r>
          <a:r>
            <a:rPr lang="en-US" sz="1070" dirty="0" err="1">
              <a:solidFill>
                <a:srgbClr val="000000"/>
              </a:solidFill>
              <a:latin typeface="Segoe UI Semilight" panose="020B0402040204020203" pitchFamily="34" charset="0"/>
              <a:cs typeface="Segoe UI Semilight" panose="020B0402040204020203" pitchFamily="34" charset="0"/>
            </a:rPr>
            <a:t>dscm</a:t>
          </a:r>
          <a:endParaRPr lang="en-US" sz="1070" dirty="0">
            <a:solidFill>
              <a:srgbClr val="000000"/>
            </a:solidFill>
            <a:latin typeface="Segoe UI Semilight" panose="020B0402040204020203" pitchFamily="34" charset="0"/>
            <a:cs typeface="Segoe UI Semilight" panose="020B0402040204020203" pitchFamily="34" charset="0"/>
          </a:endParaRPr>
        </a:p>
      </cdr:txBody>
    </cdr:sp>
  </cdr:relSizeAnchor>
  <cdr:relSizeAnchor xmlns:cdr="http://schemas.openxmlformats.org/drawingml/2006/chartDrawing">
    <cdr:from>
      <cdr:x>0.06282</cdr:x>
      <cdr:y>0.00431</cdr:y>
    </cdr:from>
    <cdr:to>
      <cdr:x>0.28563</cdr:x>
      <cdr:y>0.131</cdr:y>
    </cdr:to>
    <cdr:grpSp>
      <cdr:nvGrpSpPr>
        <cdr:cNvPr id="3" name="Group 2">
          <a:extLst xmlns:a="http://schemas.openxmlformats.org/drawingml/2006/main">
            <a:ext uri="{FF2B5EF4-FFF2-40B4-BE49-F238E27FC236}">
              <a16:creationId xmlns:a16="http://schemas.microsoft.com/office/drawing/2014/main" id="{C0EB5E94-E7D4-4C59-AD81-7AE194760B94}"/>
            </a:ext>
          </a:extLst>
        </cdr:cNvPr>
        <cdr:cNvGrpSpPr/>
      </cdr:nvGrpSpPr>
      <cdr:grpSpPr>
        <a:xfrm xmlns:a="http://schemas.openxmlformats.org/drawingml/2006/main">
          <a:off x="686292" y="22879"/>
          <a:ext cx="2434141" cy="672502"/>
          <a:chOff x="500088" y="1414394"/>
          <a:chExt cx="4618568" cy="429410"/>
        </a:xfrm>
      </cdr:grpSpPr>
      <cdr:sp macro="" textlink="">
        <cdr:nvSpPr>
          <cdr:cNvPr id="4" name="Rectangle 3">
            <a:extLst xmlns:a="http://schemas.openxmlformats.org/drawingml/2006/main">
              <a:ext uri="{FF2B5EF4-FFF2-40B4-BE49-F238E27FC236}">
                <a16:creationId xmlns:a16="http://schemas.microsoft.com/office/drawing/2014/main" id="{8B7C2CF7-4B12-4E08-9728-523A324C7BA4}"/>
              </a:ext>
            </a:extLst>
          </cdr:cNvPr>
          <cdr:cNvSpPr>
            <a:spLocks xmlns:a="http://schemas.openxmlformats.org/drawingml/2006/main" noChangeArrowheads="1"/>
          </cdr:cNvSpPr>
        </cdr:nvSpPr>
        <cdr:spPr bwMode="auto">
          <a:xfrm xmlns:a="http://schemas.openxmlformats.org/drawingml/2006/main">
            <a:off x="500088" y="1414394"/>
            <a:ext cx="4618568" cy="29121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125775" tIns="62888" rIns="125775" bIns="62888">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1248802"/>
            <a:r>
              <a:rPr lang="en-US" sz="1067" dirty="0">
                <a:solidFill>
                  <a:srgbClr val="000000"/>
                </a:solidFill>
                <a:latin typeface="Segoe UI Semilight" panose="020B0402040204020203" pitchFamily="34" charset="0"/>
                <a:cs typeface="Segoe UI Semilight" panose="020B0402040204020203" pitchFamily="34" charset="0"/>
              </a:rPr>
              <a:t>Original MPCA Permit Limit</a:t>
            </a:r>
            <a:br>
              <a:rPr lang="en-US" sz="1067" dirty="0">
                <a:solidFill>
                  <a:srgbClr val="000000"/>
                </a:solidFill>
                <a:latin typeface="Segoe UI Semilight" panose="020B0402040204020203" pitchFamily="34" charset="0"/>
                <a:cs typeface="Segoe UI Semilight" panose="020B0402040204020203" pitchFamily="34" charset="0"/>
              </a:rPr>
            </a:br>
            <a:r>
              <a:rPr lang="en-US" sz="1067" dirty="0">
                <a:solidFill>
                  <a:srgbClr val="000000"/>
                </a:solidFill>
                <a:latin typeface="Segoe UI Semilight" panose="020B0402040204020203" pitchFamily="34" charset="0"/>
                <a:cs typeface="Segoe UI Semilight" panose="020B0402040204020203" pitchFamily="34" charset="0"/>
              </a:rPr>
              <a:t> 0.0020 lbs/ton</a:t>
            </a:r>
          </a:p>
        </cdr:txBody>
      </cdr:sp>
      <cdr:sp macro="" textlink="">
        <cdr:nvSpPr>
          <cdr:cNvPr id="5" name="Line 18">
            <a:extLst xmlns:a="http://schemas.openxmlformats.org/drawingml/2006/main">
              <a:ext uri="{FF2B5EF4-FFF2-40B4-BE49-F238E27FC236}">
                <a16:creationId xmlns:a16="http://schemas.microsoft.com/office/drawing/2014/main" id="{1B9E8DB5-7E2E-4F9D-AE0D-BD513ED86D92}"/>
              </a:ext>
            </a:extLst>
          </cdr:cNvPr>
          <cdr:cNvSpPr>
            <a:spLocks xmlns:a="http://schemas.openxmlformats.org/drawingml/2006/main" noChangeShapeType="1"/>
          </cdr:cNvSpPr>
        </cdr:nvSpPr>
        <cdr:spPr bwMode="auto">
          <a:xfrm xmlns:a="http://schemas.openxmlformats.org/drawingml/2006/main">
            <a:off x="500088" y="1723290"/>
            <a:ext cx="4482570" cy="0"/>
          </a:xfrm>
          <a:prstGeom xmlns:a="http://schemas.openxmlformats.org/drawingml/2006/main" prst="line">
            <a:avLst/>
          </a:prstGeom>
          <a:noFill xmlns:a="http://schemas.openxmlformats.org/drawingml/2006/main"/>
          <a:ln xmlns:a="http://schemas.openxmlformats.org/drawingml/2006/main" w="28575">
            <a:solidFill>
              <a:srgbClr val="9FCC3B"/>
            </a:solidFill>
            <a:prstDash val="dash"/>
            <a:round/>
            <a:headEnd type="stealth" w="med" len="med"/>
            <a:tailEnd type="stealth" w="med" len="med"/>
          </a:ln>
          <a:effectLst xmlns:a="http://schemas.openxmlformats.org/drawingml/2006/main"/>
        </cdr:spPr>
        <cdr:txBody>
          <a:bodyPr xmlns:a="http://schemas.openxmlformats.org/drawingml/2006/main"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3200">
              <a:solidFill>
                <a:srgbClr val="FFFF00"/>
              </a:solidFill>
            </a:endParaRPr>
          </a:p>
        </cdr:txBody>
      </cdr:sp>
      <cdr:sp macro="" textlink="">
        <cdr:nvSpPr>
          <cdr:cNvPr id="6" name="Line 74">
            <a:extLst xmlns:a="http://schemas.openxmlformats.org/drawingml/2006/main">
              <a:ext uri="{FF2B5EF4-FFF2-40B4-BE49-F238E27FC236}">
                <a16:creationId xmlns:a16="http://schemas.microsoft.com/office/drawing/2014/main" id="{07EFBD57-09FF-45C9-813F-DA81FAE10C6B}"/>
              </a:ext>
            </a:extLst>
          </cdr:cNvPr>
          <cdr:cNvSpPr>
            <a:spLocks xmlns:a="http://schemas.openxmlformats.org/drawingml/2006/main" noChangeShapeType="1"/>
          </cdr:cNvSpPr>
        </cdr:nvSpPr>
        <cdr:spPr bwMode="auto">
          <a:xfrm xmlns:a="http://schemas.openxmlformats.org/drawingml/2006/main">
            <a:off x="4988849" y="1643779"/>
            <a:ext cx="2052" cy="200025"/>
          </a:xfrm>
          <a:prstGeom xmlns:a="http://schemas.openxmlformats.org/drawingml/2006/main" prst="line">
            <a:avLst/>
          </a:prstGeom>
          <a:noFill xmlns:a="http://schemas.openxmlformats.org/drawingml/2006/main"/>
          <a:ln xmlns:a="http://schemas.openxmlformats.org/drawingml/2006/main" w="19050">
            <a:solidFill>
              <a:srgbClr val="9FCC3B"/>
            </a:solidFill>
            <a:round/>
            <a:headEnd type="none" w="sm" len="sm"/>
            <a:tailEnd type="none" w="sm" len="sm"/>
          </a:ln>
          <a:effectLst xmlns:a="http://schemas.openxmlformats.org/drawingml/2006/main"/>
        </cdr:spPr>
        <cdr:txBody>
          <a:bodyPr xmlns:a="http://schemas.openxmlformats.org/drawingml/2006/main"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3200">
              <a:solidFill>
                <a:srgbClr val="FFFF00"/>
              </a:solidFill>
            </a:endParaRPr>
          </a:p>
        </cdr:txBody>
      </cdr:sp>
      <cdr:sp macro="" textlink="">
        <cdr:nvSpPr>
          <cdr:cNvPr id="7" name="Line 81">
            <a:extLst xmlns:a="http://schemas.openxmlformats.org/drawingml/2006/main">
              <a:ext uri="{FF2B5EF4-FFF2-40B4-BE49-F238E27FC236}">
                <a16:creationId xmlns:a16="http://schemas.microsoft.com/office/drawing/2014/main" id="{64DFF90F-644B-4F7E-81EA-7FFFE87776EE}"/>
              </a:ext>
            </a:extLst>
          </cdr:cNvPr>
          <cdr:cNvSpPr>
            <a:spLocks xmlns:a="http://schemas.openxmlformats.org/drawingml/2006/main" noChangeShapeType="1"/>
          </cdr:cNvSpPr>
        </cdr:nvSpPr>
        <cdr:spPr bwMode="auto">
          <a:xfrm xmlns:a="http://schemas.openxmlformats.org/drawingml/2006/main">
            <a:off x="522120" y="1623276"/>
            <a:ext cx="2053" cy="200025"/>
          </a:xfrm>
          <a:prstGeom xmlns:a="http://schemas.openxmlformats.org/drawingml/2006/main" prst="line">
            <a:avLst/>
          </a:prstGeom>
          <a:noFill xmlns:a="http://schemas.openxmlformats.org/drawingml/2006/main"/>
          <a:ln xmlns:a="http://schemas.openxmlformats.org/drawingml/2006/main" w="19050">
            <a:solidFill>
              <a:srgbClr val="9FCC3B"/>
            </a:solidFill>
            <a:round/>
            <a:headEnd type="none" w="sm" len="sm"/>
            <a:tailEnd type="none" w="sm" len="sm"/>
          </a:ln>
          <a:effectLst xmlns:a="http://schemas.openxmlformats.org/drawingml/2006/main"/>
        </cdr:spPr>
        <cdr:txBody>
          <a:bodyPr xmlns:a="http://schemas.openxmlformats.org/drawingml/2006/main"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3200">
              <a:solidFill>
                <a:srgbClr val="FFFF00"/>
              </a:solidFill>
            </a:endParaRPr>
          </a:p>
        </cdr:txBody>
      </cdr:sp>
    </cdr:grpSp>
  </cdr:relSizeAnchor>
  <cdr:relSizeAnchor xmlns:cdr="http://schemas.openxmlformats.org/drawingml/2006/chartDrawing">
    <cdr:from>
      <cdr:x>0.18142</cdr:x>
      <cdr:y>0.40064</cdr:y>
    </cdr:from>
    <cdr:to>
      <cdr:x>0.18323</cdr:x>
      <cdr:y>0.82506</cdr:y>
    </cdr:to>
    <cdr:sp macro="" textlink="">
      <cdr:nvSpPr>
        <cdr:cNvPr id="8" name="Line 77">
          <a:extLst xmlns:a="http://schemas.openxmlformats.org/drawingml/2006/main">
            <a:ext uri="{FF2B5EF4-FFF2-40B4-BE49-F238E27FC236}">
              <a16:creationId xmlns:a16="http://schemas.microsoft.com/office/drawing/2014/main" id="{A4883B91-E37C-4E5F-8F2F-3BF9615BC4C3}"/>
            </a:ext>
          </a:extLst>
        </cdr:cNvPr>
        <cdr:cNvSpPr>
          <a:spLocks xmlns:a="http://schemas.openxmlformats.org/drawingml/2006/main" noChangeShapeType="1"/>
        </cdr:cNvSpPr>
      </cdr:nvSpPr>
      <cdr:spPr bwMode="auto">
        <a:xfrm xmlns:a="http://schemas.openxmlformats.org/drawingml/2006/main" flipV="1">
          <a:off x="1981977" y="2126717"/>
          <a:ext cx="19814" cy="2252885"/>
        </a:xfrm>
        <a:prstGeom xmlns:a="http://schemas.openxmlformats.org/drawingml/2006/main" prst="line">
          <a:avLst/>
        </a:prstGeom>
        <a:noFill xmlns:a="http://schemas.openxmlformats.org/drawingml/2006/main"/>
        <a:ln xmlns:a="http://schemas.openxmlformats.org/drawingml/2006/main" w="12700">
          <a:solidFill>
            <a:schemeClr val="tx1"/>
          </a:solidFill>
          <a:round/>
          <a:headEnd type="arrow" w="med" len="med"/>
          <a:tailEnd/>
        </a:ln>
        <a:effectLst xmlns:a="http://schemas.openxmlformats.org/drawingml/2006/mai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320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496AC-A0B6-4915-96F8-B2975CFF7826}" type="datetimeFigureOut">
              <a:rPr lang="en-US" smtClean="0"/>
              <a:t>8/13/25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115C-A409-4D10-A586-CDE98A976566}" type="slidenum">
              <a:rPr lang="en-US" smtClean="0"/>
              <a:t>‹#›</a:t>
            </a:fld>
            <a:endParaRPr lang="en-US"/>
          </a:p>
        </p:txBody>
      </p:sp>
    </p:spTree>
    <p:extLst>
      <p:ext uri="{BB962C8B-B14F-4D97-AF65-F5344CB8AC3E}">
        <p14:creationId xmlns:p14="http://schemas.microsoft.com/office/powerpoint/2010/main" val="213615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pa.gov/risk/human-health-risk-assess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ealth.state.mn.us/data/mcrs/docs/rpteastmetro.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D46D5A1F-1E19-AB4D-9F91-E209B821ADD1}" type="slidenum">
              <a:rPr lang="en-US" smtClean="0"/>
              <a:t>1</a:t>
            </a:fld>
            <a:endParaRPr lang="en-US"/>
          </a:p>
        </p:txBody>
      </p:sp>
    </p:spTree>
    <p:extLst>
      <p:ext uri="{BB962C8B-B14F-4D97-AF65-F5344CB8AC3E}">
        <p14:creationId xmlns:p14="http://schemas.microsoft.com/office/powerpoint/2010/main" val="180144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recently asked BARR Engineering to complete an evaluation of HERC air emissions  on health. Because our time is limited, I am skipping to the end to the conclusions – but the remaining slides outline specifically their approach and source materials for the analysis. Others can now repeat this analysis, if they wish.  </a:t>
            </a:r>
          </a:p>
          <a:p>
            <a:endParaRPr lang="en-US" dirty="0"/>
          </a:p>
          <a:p>
            <a:endParaRPr lang="en-US" dirty="0"/>
          </a:p>
          <a:p>
            <a:r>
              <a:rPr lang="en-US" dirty="0"/>
              <a:t>To summarize our findings, The cancer and non-cancer risks from HERC emissions by themselves are well below Minnesota Department of Health incremental risk thresholds. This result makes sense since as a permitted point-source facility, HERC is not allowed to emit pollutants in amounts that would increase cancer or non-cancer risks above incremental risk thresholds. MPCA would not issue a permit to HERC if they had data that said they did. This is why MPCA requires permits for point sources – to require the emissions controls to avoid an adverse health impact</a:t>
            </a:r>
            <a:br>
              <a:rPr lang="en-US" dirty="0"/>
            </a:br>
            <a:r>
              <a:rPr lang="en-US" dirty="0"/>
              <a:t> </a:t>
            </a:r>
          </a:p>
          <a:p>
            <a:r>
              <a:rPr lang="en-US" dirty="0"/>
              <a:t>The overall emissions in Hennepin County are dominated by mobile and non-point sources, which makes those sources more likely to have greater impacts on the total risk in the area. Our results only looked at HERC specific contributions, not all point source contributions to the total risk, however, the MPCA’s Understanding Environmental Justice in Minnesota website has it broken out by source type and in most census tracts, the primary source of the total risk is traffic emissions.</a:t>
            </a:r>
          </a:p>
          <a:p>
            <a:endParaRPr lang="en-US" dirty="0"/>
          </a:p>
          <a:p>
            <a:r>
              <a:rPr lang="en-US" dirty="0"/>
              <a:t>The overall impact from HERC’s emissions was negligible by itself, and especially when compared with the current background cancer and non-cancer levels.</a:t>
            </a:r>
          </a:p>
          <a:p>
            <a:endParaRPr lang="en-US" dirty="0"/>
          </a:p>
          <a:p>
            <a:r>
              <a:rPr lang="en-US" dirty="0"/>
              <a:t>HERC is not likely to cause more adverse cancer or non-cancer health effects in one population than in others (similar and low impact to all populations)</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10</a:t>
            </a:fld>
            <a:endParaRPr lang="en-US"/>
          </a:p>
        </p:txBody>
      </p:sp>
    </p:spTree>
    <p:extLst>
      <p:ext uri="{BB962C8B-B14F-4D97-AF65-F5344CB8AC3E}">
        <p14:creationId xmlns:p14="http://schemas.microsoft.com/office/powerpoint/2010/main" val="209829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you see articles and opinions on HERC closing, the focus is typically on emissions – “HERC emits A, B, C pounds or tons of X, Y, Z – whether it be lead, mercury, nitrogen oxides, particulate matter, dioxin. These pollutants are linked to asthma, heart disease, increased risk of death from COVID.”</a:t>
            </a:r>
          </a:p>
          <a:p>
            <a:endParaRPr lang="en-US" dirty="0"/>
          </a:p>
          <a:p>
            <a:r>
              <a:rPr lang="en-US" dirty="0"/>
              <a:t>Emissions alone are part of the story. But not all of it because: a) people do not live at the top of the stack, and b) health impact is a complex function of  how much pollutant are you exposed to, and what level of exposure results in health effects.</a:t>
            </a:r>
          </a:p>
          <a:p>
            <a:endParaRPr lang="en-US" dirty="0"/>
          </a:p>
          <a:p>
            <a:r>
              <a:rPr lang="en-US" dirty="0"/>
              <a:t>The MPCA uses tools like MPCA’s </a:t>
            </a:r>
            <a:r>
              <a:rPr lang="en-US" dirty="0" err="1"/>
              <a:t>MNRisks</a:t>
            </a:r>
            <a:r>
              <a:rPr lang="en-US" dirty="0"/>
              <a:t> to look at more direct relationships between emissions from a variety of sources and the associated health impacts, or risks.</a:t>
            </a:r>
          </a:p>
        </p:txBody>
      </p:sp>
      <p:sp>
        <p:nvSpPr>
          <p:cNvPr id="4" name="Slide Number Placeholder 3"/>
          <p:cNvSpPr>
            <a:spLocks noGrp="1"/>
          </p:cNvSpPr>
          <p:nvPr>
            <p:ph type="sldNum" sz="quarter" idx="5"/>
          </p:nvPr>
        </p:nvSpPr>
        <p:spPr/>
        <p:txBody>
          <a:bodyPr/>
          <a:lstStyle/>
          <a:p>
            <a:fld id="{D46D5A1F-1E19-AB4D-9F91-E209B821ADD1}" type="slidenum">
              <a:rPr lang="en-US" smtClean="0"/>
              <a:t>11</a:t>
            </a:fld>
            <a:endParaRPr lang="en-US"/>
          </a:p>
        </p:txBody>
      </p:sp>
    </p:spTree>
    <p:extLst>
      <p:ext uri="{BB962C8B-B14F-4D97-AF65-F5344CB8AC3E}">
        <p14:creationId xmlns:p14="http://schemas.microsoft.com/office/powerpoint/2010/main" val="403966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comes from the Minnesota Pollution Control Agency’s (MPCA’s) website. And it shows that there are a variety of emission sources in our neighborhoods.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can be a variety of specific pollutants that come from each source. You can see that they often have an outlet point – a smokestack, a chimney, a tailpipe. But not always – like in the case of a backyard fire.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Emissions are typically measured on a mass per time basis – short-term as pounds per hour, grams per second, longer-term as tons per year or pounds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They’re grouped into three main categories, 1) point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Facilities with air quality permits issued by </a:t>
            </a:r>
            <a:br>
              <a:rPr lang="en-US" dirty="0"/>
            </a:br>
            <a:r>
              <a:rPr lang="en-US" dirty="0"/>
              <a:t>the Minnesota Pollution Control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regulated of all source types (require </a:t>
            </a:r>
            <a:br>
              <a:rPr lang="en-US" dirty="0"/>
            </a:br>
            <a:r>
              <a:rPr lang="en-US" dirty="0"/>
              <a:t>air pollution controls; testing and monitoring; recordkeeping and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HERC is a point 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total, point sources produce less pollution than the next two types of sources we’ll 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Non-point, Facilities too small to require a permit - by “too small” we mean not high enough emissions from any one facility, but there are a lot of them and collectively they produce a high amount of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gas stations, dry cleaners, asphalt paving, and industrial, commercial, and residential burning of fuel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Includes your home furnace, water heater and stove if they use natural gas. Also includes indoor fireplaces and outdoor fire pits, whether they burn natural gas or wood.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Mobile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On-road and off-road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individually regulated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Collectively produce a high amount of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12</a:t>
            </a:fld>
            <a:endParaRPr lang="en-US"/>
          </a:p>
        </p:txBody>
      </p:sp>
    </p:spTree>
    <p:extLst>
      <p:ext uri="{BB962C8B-B14F-4D97-AF65-F5344CB8AC3E}">
        <p14:creationId xmlns:p14="http://schemas.microsoft.com/office/powerpoint/2010/main" val="380911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prior graphs looked at individual pollutants. This page summarizes for all pollutants.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Data comes from two MPCA websites, but it’s all based on emission inventory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graph on the left, statewide, 79% of emissions are from sources other than point sources. In an urban/suburban area (HC), even where you probably have a higher proportion/density of the state point sources, total emissions are driven so much by the roads/traffic density, population, and commercial emitters, that the % from point sources from all point sources is 2.3%, HERC’s portion is only 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So pollutant by pollutant, and across all pollutants, the contribution of HERCs emissions compared to total emissions is quite small.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Next I’m going to turn this over to Jenni to talk about what happens to emissions when they leave the stack, and what are the impact of those emissions.</a:t>
            </a:r>
          </a:p>
        </p:txBody>
      </p:sp>
      <p:sp>
        <p:nvSpPr>
          <p:cNvPr id="4" name="Slide Number Placeholder 3"/>
          <p:cNvSpPr>
            <a:spLocks noGrp="1"/>
          </p:cNvSpPr>
          <p:nvPr>
            <p:ph type="sldNum" sz="quarter" idx="5"/>
          </p:nvPr>
        </p:nvSpPr>
        <p:spPr/>
        <p:txBody>
          <a:bodyPr/>
          <a:lstStyle/>
          <a:p>
            <a:fld id="{D46D5A1F-1E19-AB4D-9F91-E209B821ADD1}" type="slidenum">
              <a:rPr lang="en-US" smtClean="0"/>
              <a:t>13</a:t>
            </a:fld>
            <a:endParaRPr lang="en-US"/>
          </a:p>
        </p:txBody>
      </p:sp>
    </p:spTree>
    <p:extLst>
      <p:ext uri="{BB962C8B-B14F-4D97-AF65-F5344CB8AC3E}">
        <p14:creationId xmlns:p14="http://schemas.microsoft.com/office/powerpoint/2010/main" val="323008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series of graphs, we compare HERC’s emissions of specific pollutants to other sources within the county.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is from 2017 and comes from two tools located on the MPCA’s website: “Permitted facility air emissions data” tool and the “Statewide and county criteria air pollutant and air toxic emissions”.</a:t>
            </a:r>
          </a:p>
          <a:p>
            <a:endParaRPr lang="en-US" dirty="0"/>
          </a:p>
          <a:p>
            <a:r>
              <a:rPr lang="en-US" dirty="0"/>
              <a:t>If you look at the key across the bottom, the source types build up from the bottom. So HERC’s contribution will be a light blue bar on the bottom of the stack. Pink is nonpoint, purple and green are mobile. The dark blue would be all point sources minus HERCs emissions. The percentage at the top is the percent of emissions that come from HERC compared to emissions of that pollutant from all sources.</a:t>
            </a:r>
          </a:p>
          <a:p>
            <a:endParaRPr lang="en-US" dirty="0"/>
          </a:p>
          <a:p>
            <a:r>
              <a:rPr lang="en-US" dirty="0"/>
              <a:t>This group of the pollutants are what USEPA and MPCA refers to as “criteria pollutants” and are most regulated.</a:t>
            </a:r>
          </a:p>
          <a:p>
            <a:r>
              <a:rPr lang="en-US" dirty="0"/>
              <a:t>PM10 and PM2.5 refer to fine particulate matter. The number is reference to the diameter of the particle sizes.</a:t>
            </a:r>
          </a:p>
          <a:p>
            <a:r>
              <a:rPr lang="en-US" dirty="0"/>
              <a:t>VOCs are volatile organic compounds. Compounds with high vapor pressures at room temperature. Formaldehyde, methylene chloride, trichloroethylene, acetone are examples. You’ll see in some other graphs that we can also look at these individually.</a:t>
            </a:r>
          </a:p>
          <a:p>
            <a:endParaRPr lang="en-US" dirty="0"/>
          </a:p>
          <a:p>
            <a:r>
              <a:rPr lang="en-US" dirty="0"/>
              <a:t>You can see that the bright red </a:t>
            </a:r>
          </a:p>
          <a:p>
            <a:r>
              <a:rPr lang="en-US" dirty="0"/>
              <a:t>portion of the bar doesn’t show up at the bottom because of the very low percentages from HERC.</a:t>
            </a:r>
          </a:p>
          <a:p>
            <a:endParaRPr lang="en-US" dirty="0"/>
          </a:p>
          <a:p>
            <a:r>
              <a:rPr lang="en-US" dirty="0"/>
              <a:t>Large majority of emissions are associated with mobile and non-point sources</a:t>
            </a:r>
          </a:p>
          <a:p>
            <a:endParaRPr lang="en-US" dirty="0"/>
          </a:p>
          <a:p>
            <a:r>
              <a:rPr lang="en-US" dirty="0"/>
              <a:t>Note the scale here is millions of pounds, or 10’s of thousands to 100’s of thousands of tons per year.</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14</a:t>
            </a:fld>
            <a:endParaRPr lang="en-US"/>
          </a:p>
        </p:txBody>
      </p:sp>
    </p:spTree>
    <p:extLst>
      <p:ext uri="{BB962C8B-B14F-4D97-AF65-F5344CB8AC3E}">
        <p14:creationId xmlns:p14="http://schemas.microsoft.com/office/powerpoint/2010/main" val="2880417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volatile organic compounds and polycyclic aromatic hydrocarbons (PAHs); are a class of chemicals that occur naturally in coal, crude oil, and gasoline. They also are produced when coal, oil, gas, wood, garbage, and tobacco are burned. </a:t>
            </a:r>
          </a:p>
          <a:p>
            <a:endParaRPr lang="en-US" dirty="0"/>
          </a:p>
          <a:p>
            <a:r>
              <a:rPr lang="en-US" dirty="0"/>
              <a:t>High-temperature cooking will form PAHs in meat and in other foods. Cigarette smoke contains many PAHs.</a:t>
            </a:r>
          </a:p>
          <a:p>
            <a:endParaRPr lang="en-US" dirty="0"/>
          </a:p>
          <a:p>
            <a:r>
              <a:rPr lang="en-US" dirty="0"/>
              <a:t>Again, emissions largely from mobile and non-point sources. HERC’s percentage is very small.</a:t>
            </a:r>
          </a:p>
          <a:p>
            <a:endParaRPr lang="en-US" dirty="0"/>
          </a:p>
          <a:p>
            <a:r>
              <a:rPr lang="en-US" dirty="0"/>
              <a:t>Scale here is hundreds or thousands of tons.</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15</a:t>
            </a:fld>
            <a:endParaRPr lang="en-US"/>
          </a:p>
        </p:txBody>
      </p:sp>
    </p:spTree>
    <p:extLst>
      <p:ext uri="{BB962C8B-B14F-4D97-AF65-F5344CB8AC3E}">
        <p14:creationId xmlns:p14="http://schemas.microsoft.com/office/powerpoint/2010/main" val="255853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Hydrogen chloride is a pollutant that has a more significant portion of emissions from HERC compared to other sources. The red HERC bar here represents about 83,000 pounds.</a:t>
            </a:r>
          </a:p>
          <a:p>
            <a:endParaRPr lang="en-US" dirty="0"/>
          </a:p>
          <a:p>
            <a:r>
              <a:rPr lang="en-US" dirty="0"/>
              <a:t>HCl is a driver of non-cancer risk</a:t>
            </a:r>
          </a:p>
          <a:p>
            <a:endParaRPr lang="en-US" dirty="0"/>
          </a:p>
          <a:p>
            <a:r>
              <a:rPr lang="en-US" dirty="0"/>
              <a:t>Similar scale as the last slide</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16</a:t>
            </a:fld>
            <a:endParaRPr lang="en-US"/>
          </a:p>
        </p:txBody>
      </p:sp>
    </p:spTree>
    <p:extLst>
      <p:ext uri="{BB962C8B-B14F-4D97-AF65-F5344CB8AC3E}">
        <p14:creationId xmlns:p14="http://schemas.microsoft.com/office/powerpoint/2010/main" val="369423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higher contributions from HERC to some metals</a:t>
            </a:r>
          </a:p>
          <a:p>
            <a:endParaRPr lang="en-US" dirty="0"/>
          </a:p>
          <a:p>
            <a:r>
              <a:rPr lang="en-US" dirty="0"/>
              <a:t>Note that scale here went from hundreds or thousands of tons to tens to hundreds of pounds.</a:t>
            </a:r>
          </a:p>
          <a:p>
            <a:endParaRPr lang="en-US" dirty="0"/>
          </a:p>
          <a:p>
            <a:r>
              <a:rPr lang="en-US" dirty="0"/>
              <a:t>Mercury emissions result from combustion of “Consumer products that contain mercury, like electronic devices, batteries, light bulbs and thermometers, that are thrown into garbage that is incinerated. The burning of municipal and medical waste was once a major source of mercury emissions. A reduction in the use of mercury along with state and federal regulations, however, has led to a decrease in emissions from these sources by over 95%.</a:t>
            </a:r>
          </a:p>
          <a:p>
            <a:endParaRPr lang="en-US" dirty="0"/>
          </a:p>
          <a:p>
            <a:r>
              <a:rPr lang="en-US" dirty="0"/>
              <a:t>HERCs Hg emissions were approximately 5 pounds in 2017.</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17</a:t>
            </a:fld>
            <a:endParaRPr lang="en-US"/>
          </a:p>
        </p:txBody>
      </p:sp>
    </p:spTree>
    <p:extLst>
      <p:ext uri="{BB962C8B-B14F-4D97-AF65-F5344CB8AC3E}">
        <p14:creationId xmlns:p14="http://schemas.microsoft.com/office/powerpoint/2010/main" val="2575234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these metals, relatively small portion. </a:t>
            </a:r>
          </a:p>
          <a:p>
            <a:endParaRPr lang="en-US" dirty="0"/>
          </a:p>
          <a:p>
            <a:r>
              <a:rPr lang="en-US" dirty="0"/>
              <a:t>Before unleaded gasoline was used in our cars, there was a green portion of the lead bar. But lead has been removed from </a:t>
            </a:r>
            <a:r>
              <a:rPr lang="en-US" dirty="0" err="1"/>
              <a:t>onroad</a:t>
            </a:r>
            <a:r>
              <a:rPr lang="en-US" dirty="0"/>
              <a:t> sources. The large nonroad portion comes from aviation fuel, so would be localized near airports.</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18</a:t>
            </a:fld>
            <a:endParaRPr lang="en-US"/>
          </a:p>
        </p:txBody>
      </p:sp>
    </p:spTree>
    <p:extLst>
      <p:ext uri="{BB962C8B-B14F-4D97-AF65-F5344CB8AC3E}">
        <p14:creationId xmlns:p14="http://schemas.microsoft.com/office/powerpoint/2010/main" val="3238230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metals primarily come from point sources other than HERC</a:t>
            </a:r>
          </a:p>
          <a:p>
            <a:endParaRPr lang="en-US"/>
          </a:p>
        </p:txBody>
      </p:sp>
      <p:sp>
        <p:nvSpPr>
          <p:cNvPr id="4" name="Slide Number Placeholder 3"/>
          <p:cNvSpPr>
            <a:spLocks noGrp="1"/>
          </p:cNvSpPr>
          <p:nvPr>
            <p:ph type="sldNum" sz="quarter" idx="5"/>
          </p:nvPr>
        </p:nvSpPr>
        <p:spPr/>
        <p:txBody>
          <a:bodyPr/>
          <a:lstStyle/>
          <a:p>
            <a:fld id="{CCB9115C-A409-4D10-A586-CDE98A976566}" type="slidenum">
              <a:rPr lang="en-US" smtClean="0"/>
              <a:t>19</a:t>
            </a:fld>
            <a:endParaRPr lang="en-US"/>
          </a:p>
        </p:txBody>
      </p:sp>
    </p:spTree>
    <p:extLst>
      <p:ext uri="{BB962C8B-B14F-4D97-AF65-F5344CB8AC3E}">
        <p14:creationId xmlns:p14="http://schemas.microsoft.com/office/powerpoint/2010/main" val="270753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2</a:t>
            </a:fld>
            <a:endParaRPr lang="en-US"/>
          </a:p>
        </p:txBody>
      </p:sp>
    </p:spTree>
    <p:extLst>
      <p:ext uri="{BB962C8B-B14F-4D97-AF65-F5344CB8AC3E}">
        <p14:creationId xmlns:p14="http://schemas.microsoft.com/office/powerpoint/2010/main" val="3579378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pollutants also mostly come from point sources other than HERC.</a:t>
            </a:r>
          </a:p>
          <a:p>
            <a:endParaRPr lang="en-US" dirty="0"/>
          </a:p>
          <a:p>
            <a:r>
              <a:rPr lang="en-US" dirty="0"/>
              <a:t>Double-digit pounds here</a:t>
            </a:r>
          </a:p>
          <a:p>
            <a:endParaRPr lang="en-US" dirty="0"/>
          </a:p>
          <a:p>
            <a:r>
              <a:rPr lang="en-US" dirty="0"/>
              <a:t>You see 18% for dioxins and furans, but no visible bar. That’s because the total dioxins/furans are small fractions of a pound.</a:t>
            </a:r>
          </a:p>
          <a:p>
            <a:endParaRPr lang="en-US" dirty="0"/>
          </a:p>
          <a:p>
            <a:r>
              <a:rPr lang="en-US" dirty="0"/>
              <a:t>Next graph expands dioxin/furan </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20</a:t>
            </a:fld>
            <a:endParaRPr lang="en-US"/>
          </a:p>
        </p:txBody>
      </p:sp>
    </p:spTree>
    <p:extLst>
      <p:ext uri="{BB962C8B-B14F-4D97-AF65-F5344CB8AC3E}">
        <p14:creationId xmlns:p14="http://schemas.microsoft.com/office/powerpoint/2010/main" val="1725047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Dioxins and furans are a family of toxic substances that all share a similar chemical structure. Dioxins and furans result from the production of herbicides, from the pulp and paper industry, and when garbage and fuels are burned, or when foods are cooked. About 90% of exposure to dioxins and furans is from eating contaminated food.</a:t>
            </a:r>
          </a:p>
          <a:p>
            <a:endParaRPr lang="en-US" dirty="0"/>
          </a:p>
          <a:p>
            <a:r>
              <a:rPr lang="en-US" dirty="0"/>
              <a:t>HERC’s emissions are about one fifth of all dioxin/furan congeners emitted in the county. For 2017 that was 0.003416 pounds for the year.</a:t>
            </a:r>
          </a:p>
          <a:p>
            <a:endParaRPr lang="en-US" dirty="0"/>
          </a:p>
          <a:p>
            <a:r>
              <a:rPr lang="en-US" dirty="0"/>
              <a:t>The other small contributions are from combustion (for heating, to operate vehicles, backyard grilling).</a:t>
            </a:r>
          </a:p>
          <a:p>
            <a:endParaRPr lang="en-US" dirty="0"/>
          </a:p>
          <a:p>
            <a:r>
              <a:rPr lang="en-US" dirty="0"/>
              <a:t>Dioxins/furans are driver of both cancer and non-cancer risk</a:t>
            </a:r>
          </a:p>
          <a:p>
            <a:endParaRPr lang="en-US" dirty="0"/>
          </a:p>
          <a:p>
            <a:r>
              <a:rPr lang="en-US" dirty="0"/>
              <a:t>Note scale here – hundredths of a pound.</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21</a:t>
            </a:fld>
            <a:endParaRPr lang="en-US"/>
          </a:p>
        </p:txBody>
      </p:sp>
    </p:spTree>
    <p:extLst>
      <p:ext uri="{BB962C8B-B14F-4D97-AF65-F5344CB8AC3E}">
        <p14:creationId xmlns:p14="http://schemas.microsoft.com/office/powerpoint/2010/main" val="723355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5">
                    <a:lumMod val="75000"/>
                  </a:schemeClr>
                </a:solidFill>
                <a:latin typeface="+mn-lt"/>
                <a:ea typeface="+mn-ea"/>
                <a:cs typeface="+mn-cs"/>
              </a:rPr>
              <a:t>The way emissions spread throughout the surrounding air and environment is referred to as “dispersion” or “dispersal”. Emissions dispersion is influenced by source release parameters, atmospheric conditions or weather, and land use, both natural and humanmade. Release parameters describe how the emissions are released from a source; for a point source or stack like HERC, it is an opening at the top of a stack whose height, temperature and flow rate affect how the emissions disperse. Weather or atmospheric conditions are always changing and have a large impact on how emissions disperse. The speed and direction of the winds determine where and how far pollution will travel and atmospheric stability refers to low- and high-pressure systems that can affect the mixing of air vertically.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5">
                    <a:lumMod val="75000"/>
                  </a:schemeClr>
                </a:solidFill>
                <a:latin typeface="+mn-lt"/>
                <a:ea typeface="+mn-ea"/>
                <a:cs typeface="+mn-cs"/>
              </a:rPr>
              <a:t>Based on all these factors, the effects of this dispersal can be quite variable. But at any given moment, you have emissions from a variety of sources, being dispersed by a variety of factors, collectively resulting in a concentration of pollutants at any particular point in the air where you have a “receptor”. Which could be you or me breathing that air.</a:t>
            </a:r>
          </a:p>
          <a:p>
            <a:endParaRPr lang="en-US" dirty="0"/>
          </a:p>
          <a:p>
            <a:endParaRPr lang="en-US" dirty="0"/>
          </a:p>
          <a:p>
            <a:r>
              <a:rPr lang="en-US" dirty="0"/>
              <a:t>Release or “stack” parameters – at the opening of the smokestack, chimney, tailpipe, etc. Atmospheric stability relates to low- and high-pressure systems that can affect the movement of air vertically. Buildings affect dispersal because wind generally can’t blow through buildings. Vegetation may affect dispersal differently when leaves are on trees than when they are not.</a:t>
            </a:r>
          </a:p>
          <a:p>
            <a:endParaRPr lang="en-US" dirty="0"/>
          </a:p>
          <a:p>
            <a:r>
              <a:rPr lang="en-US" dirty="0"/>
              <a:t>Some of these may be fairly static, like the height of release or emission temperature for a smokestack, or a building impact. </a:t>
            </a:r>
          </a:p>
          <a:p>
            <a:endParaRPr lang="en-US" dirty="0"/>
          </a:p>
          <a:p>
            <a:r>
              <a:rPr lang="en-US" dirty="0"/>
              <a:t>But others of these can be quite variable. Emission rate can change depending on what activities are occurring at the source. In the case of your car tailpipe, its location moves around all the time. Wind speed and direction can be quite variable, speeds tend to be less at night.</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22</a:t>
            </a:fld>
            <a:endParaRPr lang="en-US"/>
          </a:p>
        </p:txBody>
      </p:sp>
    </p:spTree>
    <p:extLst>
      <p:ext uri="{BB962C8B-B14F-4D97-AF65-F5344CB8AC3E}">
        <p14:creationId xmlns:p14="http://schemas.microsoft.com/office/powerpoint/2010/main" val="397961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Air quality is the impact from all emission sources of a particular pollutant represented as a concentration at a location or (receptor) for a specified period in time. The air concentration at that receptor is affected by the 3 dispersion parameters (source release, atmospheric/weather, land use) mentioned earlier.</a:t>
            </a:r>
          </a:p>
          <a:p>
            <a:endParaRPr lang="en-US" b="1" dirty="0"/>
          </a:p>
          <a:p>
            <a:r>
              <a:rPr lang="en-US" b="1" dirty="0"/>
              <a:t>Air concentrations are measured in units of micrograms per cubic meter of air which is 1 1-millionth of a gram per volume of space that is one meter by one meter by one meter. Different pollutants have different averaging period standards which can be short-term (1-hour, daily) or long-term (annual) and can be evaluated as the highest measured or modeled impact over multiple years of data.</a:t>
            </a:r>
          </a:p>
          <a:p>
            <a:endParaRPr lang="en-US" dirty="0"/>
          </a:p>
          <a:p>
            <a:r>
              <a:rPr lang="en-US" dirty="0"/>
              <a:t>Maximum short-term would be the highest one-hour concentration at that location over 5 years</a:t>
            </a:r>
          </a:p>
        </p:txBody>
      </p:sp>
      <p:sp>
        <p:nvSpPr>
          <p:cNvPr id="4" name="Slide Number Placeholder 3"/>
          <p:cNvSpPr>
            <a:spLocks noGrp="1"/>
          </p:cNvSpPr>
          <p:nvPr>
            <p:ph type="sldNum" sz="quarter" idx="5"/>
          </p:nvPr>
        </p:nvSpPr>
        <p:spPr/>
        <p:txBody>
          <a:bodyPr/>
          <a:lstStyle/>
          <a:p>
            <a:fld id="{D46D5A1F-1E19-AB4D-9F91-E209B821ADD1}" type="slidenum">
              <a:rPr lang="en-US" smtClean="0"/>
              <a:t>23</a:t>
            </a:fld>
            <a:endParaRPr lang="en-US"/>
          </a:p>
        </p:txBody>
      </p:sp>
    </p:spTree>
    <p:extLst>
      <p:ext uri="{BB962C8B-B14F-4D97-AF65-F5344CB8AC3E}">
        <p14:creationId xmlns:p14="http://schemas.microsoft.com/office/powerpoint/2010/main" val="558977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Air quality can be measured using a monitor, or simulated using an air dispersion computer model. Monitoring collects actual air concentration measurements with on-site instruments. The picture on the left is an example of instrumentation at an ambient air monitor. The MPCA monitors multiple pollutants throughout the state and annually reviews the results and adjusts their monitoring plan as necessary. This report (Annual Ambient Monitoring Network Plan) and an interactive map of monitored data is publicly available on-line. The picture on the right shows monitor locations in the Twin Cities metro area. : www.pca.state.mn.us/air/minnesotas-air-monitoring-network</a:t>
            </a:r>
          </a:p>
          <a:p>
            <a:endParaRPr lang="en-US" b="1" dirty="0"/>
          </a:p>
          <a:p>
            <a:r>
              <a:rPr lang="en-US" b="1" dirty="0"/>
              <a:t>Monitoring is valuable because it gives you relatively accurate concentration measurements at a given location and averaging frequency. If a person lived outdoors at a monitor site that measured all pollutants, all the time, they’d have a really good idea about the air quality they are exposed to all the time. Unfortunately, ambient air monitors require a lot of cost, maintenance, and routine analysis which makes it cost prohibitive and impractical to site continuous monitors across every neighborhood in the state. This is why the location of the monitors we have is targeted at areas of known higher impacts (near large facilities and freeways) and in communities that have a history of disparate environmental impacts (environmental justice neighborhoods). So the alternative is to predict air quality at multiple locations using air dispersion modeling.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D5A1F-1E19-AB4D-9F91-E209B821AD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373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Air dispersion modeling is a computer program that uses math equations and numerical techniques to simulate the physical and chemical processes influencing air pollutants emitted from a source or group of sources and calculates how the emissions will disperse and react in the atmosphere. Models predict air pollutant concentrations at user selected locations called “receptors” which can number in the tens of thousands and extend 50 km or more beyond a source.</a:t>
            </a:r>
          </a:p>
          <a:p>
            <a:r>
              <a:rPr lang="en-US" b="1" dirty="0"/>
              <a:t>  </a:t>
            </a:r>
          </a:p>
          <a:p>
            <a:r>
              <a:rPr lang="en-US" b="1" dirty="0"/>
              <a:t>Monitoring and modeling are complimentary procedures, however, a modeling analysis allows for multiple receptor locations and an output with specific source or source group contributions to a specific location or air concentration result.</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25</a:t>
            </a:fld>
            <a:endParaRPr lang="en-US"/>
          </a:p>
        </p:txBody>
      </p:sp>
    </p:spTree>
    <p:extLst>
      <p:ext uri="{BB962C8B-B14F-4D97-AF65-F5344CB8AC3E}">
        <p14:creationId xmlns:p14="http://schemas.microsoft.com/office/powerpoint/2010/main" val="3408868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USEPA has an approved air dispersion model called AERMOD for regulatory use. This means that a facility that uses the model to determine their ambient air impacts and following approved EPA or state regulatory guidance has a reasonable assurance that the results are accurate. The model needs multiple inputs from the user including emission source locations and parameters (point, non-point source emissions), 5-years of hourly NWS weather data from a representative weather station, and receptor locations. The model allows you to decide the output format of the results to identify the maximum modeled air concentration location and the source contributions to that air maximum to identify which source has the greatest influence.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well does it work? i.e., What do the monitored vs. modeled comparisons tell us about the model’s ability to predict the monitored/measured concentrations? It does okay. We accept the imprecision for the benefit of predicting many more locations. And we build conservatism into the assessment process to off-set the imprecision. </a:t>
            </a:r>
          </a:p>
          <a:p>
            <a:endParaRPr lang="en-US" dirty="0"/>
          </a:p>
          <a:p>
            <a:r>
              <a:rPr lang="en-US" dirty="0"/>
              <a:t>This is the standard regulatory modeling approach which is primarily used by USEPA and MPCA to determine a source’s contribution to local air quality (i.e., within 50 km of a source), and which is used here.  Many other models exist for other purposes.</a:t>
            </a:r>
          </a:p>
          <a:p>
            <a:endParaRPr lang="en-US" dirty="0"/>
          </a:p>
          <a:p>
            <a:r>
              <a:rPr lang="en-US" dirty="0"/>
              <a:t>USEPA’s model of choice for these types of assessments is AERMOD – “a steady-state Gaussian plume model that incorporates air dispersion based on planetary boundary layer turbulence structure and scaling concepts, including treatment of both surface and elevated sources, and both simple and complex terrain”. Very complex and widely used to assess air quality.</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26</a:t>
            </a:fld>
            <a:endParaRPr lang="en-US"/>
          </a:p>
        </p:txBody>
      </p:sp>
    </p:spTree>
    <p:extLst>
      <p:ext uri="{BB962C8B-B14F-4D97-AF65-F5344CB8AC3E}">
        <p14:creationId xmlns:p14="http://schemas.microsoft.com/office/powerpoint/2010/main" val="2877981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So far, we’ve discussed emissions and how they influence air quality which is a measure of the pollutants in the air we breathe. Air concentrations are measured using an ambient air monitor, or simulated using a computer air dispersion model. I want to point out that everything we are discussing follows the standard regulatory approach for evaluating air quality impacts from a source or sources.</a:t>
            </a:r>
          </a:p>
          <a:p>
            <a:endParaRPr lang="en-US" dirty="0">
              <a:solidFill>
                <a:schemeClr val="tx1"/>
              </a:solidFill>
            </a:endParaRPr>
          </a:p>
          <a:p>
            <a:r>
              <a:rPr lang="en-US" dirty="0">
                <a:solidFill>
                  <a:schemeClr val="tx1"/>
                </a:solidFill>
              </a:rPr>
              <a:t>How do we know whether those concentrations will cause a health issue or not? That brings us to the third term, risk</a:t>
            </a:r>
          </a:p>
          <a:p>
            <a:endParaRPr lang="en-US" dirty="0">
              <a:solidFill>
                <a:schemeClr val="tx1"/>
              </a:solidFill>
            </a:endParaRPr>
          </a:p>
          <a:p>
            <a:endParaRPr lang="en-US" dirty="0">
              <a:solidFill>
                <a:schemeClr val="tx1"/>
              </a:solidFill>
            </a:endParaRPr>
          </a:p>
          <a:p>
            <a:r>
              <a:rPr lang="en-US" dirty="0">
                <a:solidFill>
                  <a:schemeClr val="tx1"/>
                </a:solidFill>
              </a:rPr>
              <a:t>U.S. EPA = Environmental Protection Agency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Risk is the </a:t>
            </a:r>
            <a:r>
              <a:rPr lang="en-US" b="1" u="sng" dirty="0">
                <a:solidFill>
                  <a:schemeClr val="tx1"/>
                </a:solidFill>
              </a:rPr>
              <a:t>chance</a:t>
            </a:r>
            <a:r>
              <a:rPr lang="en-US" b="1" dirty="0">
                <a:solidFill>
                  <a:schemeClr val="tx1"/>
                </a:solidFill>
              </a:rPr>
              <a:t> of harmful effects to human health or ecological systems. A risk assessment is an </a:t>
            </a:r>
            <a:r>
              <a:rPr lang="en-US" b="1" u="sng" dirty="0">
                <a:solidFill>
                  <a:schemeClr val="tx1"/>
                </a:solidFill>
              </a:rPr>
              <a:t>estimate</a:t>
            </a:r>
            <a:r>
              <a:rPr lang="en-US" b="1" dirty="0">
                <a:solidFill>
                  <a:schemeClr val="tx1"/>
                </a:solidFill>
              </a:rPr>
              <a:t> of a person’s increased health risk as a result of breathing or ingesting a pollutant. </a:t>
            </a:r>
            <a:endParaRPr lang="en-US" dirty="0">
              <a:solidFill>
                <a:schemeClr val="tx1"/>
              </a:solidFill>
            </a:endParaRPr>
          </a:p>
          <a:p>
            <a:endParaRPr lang="en-US" dirty="0">
              <a:hlinkClick r:id="" action="ppaction://noaction"/>
            </a:endParaRPr>
          </a:p>
          <a:p>
            <a:endParaRPr lang="en-US" dirty="0">
              <a:hlinkClick r:id="" action="ppaction://noaction"/>
            </a:endParaRPr>
          </a:p>
          <a:p>
            <a:r>
              <a:rPr lang="en-US" dirty="0">
                <a:hlinkClick r:id="" action="ppaction://noaction"/>
              </a:rPr>
              <a:t>About Risk Assessment | US EPA</a:t>
            </a:r>
            <a:r>
              <a:rPr lang="en-US" dirty="0"/>
              <a:t> and </a:t>
            </a:r>
            <a:r>
              <a:rPr lang="en-US" dirty="0">
                <a:hlinkClick r:id="rId3"/>
              </a:rPr>
              <a:t>Human Health Risk Assessment | US EPA</a:t>
            </a:r>
            <a:r>
              <a:rPr lang="en-US" dirty="0"/>
              <a:t> (because it was so audience-unfriendly, I replaced “Human-health risk assessment is the process of estimating the type and probability of adverse health effects in humans who may be exposed to chemicals in contaminated environmental media” with one adapted from https://engg.k-state.edu/CHSR/outreach/resources/docs/healthrisk.pdf. </a:t>
            </a:r>
          </a:p>
          <a:p>
            <a:endParaRPr lang="en-US" dirty="0"/>
          </a:p>
          <a:p>
            <a:r>
              <a:rPr lang="en-US" b="0" i="0" dirty="0">
                <a:solidFill>
                  <a:srgbClr val="5F6368"/>
                </a:solidFill>
                <a:effectLst/>
                <a:latin typeface="Roboto" panose="02000000000000000000" pitchFamily="2" charset="0"/>
              </a:rPr>
              <a:t>Another option is “Human-health risk assessment</a:t>
            </a:r>
            <a:r>
              <a:rPr lang="en-US" b="0" i="0" dirty="0">
                <a:solidFill>
                  <a:srgbClr val="4D5156"/>
                </a:solidFill>
                <a:effectLst/>
                <a:latin typeface="Roboto" panose="02000000000000000000" pitchFamily="2" charset="0"/>
              </a:rPr>
              <a:t> is a way of estimating the potential impact of a hazard on the health of a person, group of people, or a community.” (https://www2.health.vic.gov.au/public-health/environmental-health/human-health-risk-assessments)</a:t>
            </a:r>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27</a:t>
            </a:fld>
            <a:endParaRPr lang="en-US"/>
          </a:p>
        </p:txBody>
      </p:sp>
    </p:spTree>
    <p:extLst>
      <p:ext uri="{BB962C8B-B14F-4D97-AF65-F5344CB8AC3E}">
        <p14:creationId xmlns:p14="http://schemas.microsoft.com/office/powerpoint/2010/main" val="3658649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Risk assessments look at two different types of risk, cancer risk and non-cancer risk. Examples of non-cancer health ailments are asthma, or heart or kidney disease. Cancer risk represents the </a:t>
            </a:r>
            <a:r>
              <a:rPr lang="en-US" b="1" u="sng" dirty="0"/>
              <a:t>increased chance </a:t>
            </a:r>
            <a:r>
              <a:rPr lang="en-US" b="1" dirty="0"/>
              <a:t>a person has of developing cancer over their entire lifetime. Non-cancer risk represents the level below which a person “should” experience no harmful effects. Some pollutants have cancer effects, some have non-cancer effects, some have both.</a:t>
            </a:r>
          </a:p>
        </p:txBody>
      </p:sp>
      <p:sp>
        <p:nvSpPr>
          <p:cNvPr id="4" name="Slide Number Placeholder 3"/>
          <p:cNvSpPr>
            <a:spLocks noGrp="1"/>
          </p:cNvSpPr>
          <p:nvPr>
            <p:ph type="sldNum" sz="quarter" idx="5"/>
          </p:nvPr>
        </p:nvSpPr>
        <p:spPr/>
        <p:txBody>
          <a:bodyPr/>
          <a:lstStyle/>
          <a:p>
            <a:fld id="{D46D5A1F-1E19-AB4D-9F91-E209B821ADD1}" type="slidenum">
              <a:rPr lang="en-US" smtClean="0"/>
              <a:t>28</a:t>
            </a:fld>
            <a:endParaRPr lang="en-US"/>
          </a:p>
        </p:txBody>
      </p:sp>
    </p:spTree>
    <p:extLst>
      <p:ext uri="{BB962C8B-B14F-4D97-AF65-F5344CB8AC3E}">
        <p14:creationId xmlns:p14="http://schemas.microsoft.com/office/powerpoint/2010/main" val="271394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risk assessment can be summarized in four steps. First, determine which pollutants can cause health impacts. Next, determine the minimum amount of the pollutant that causes a measurable health impact along with the length of time a person is exposed to the pollutant that results in a measurable health impact. With this information, the pollutant is assigned a risk value which is used in combination with the air concentration to quantify the potential health risk, either cancer or non-cancer.  </a:t>
            </a:r>
          </a:p>
          <a:p>
            <a:endParaRPr lang="en-US" b="1" dirty="0"/>
          </a:p>
          <a:p>
            <a:r>
              <a:rPr lang="en-US" b="0" dirty="0"/>
              <a:t>Risk is dependent on a given exposure and how much of the pollutant people are exposed to which influences the resulting types of health problems. There are 4 steps that go into characterizing a total risk for a population. The first is identifying a specific pollutant’s potential health impacts or hazards. Once that is determined, scientific and clinical studies are conducted to identify the dose-response of that pollutant, or the amount of a pollutant that is hazardous to human health. Additionally, an exposure assessment identifies the length of time that is considered hazardous to human health for a given pollutant. Using all of this information, a risk characterization of the pollutant is quantified as a risk value to compare to a pollutant’s air concentration. </a:t>
            </a:r>
          </a:p>
          <a:p>
            <a:endParaRPr lang="en-US" b="0" dirty="0"/>
          </a:p>
          <a:p>
            <a:r>
              <a:rPr lang="en-US" b="0" dirty="0"/>
              <a:t>Risk is summed across pollutants and across exposure “scenarios”.</a:t>
            </a:r>
          </a:p>
        </p:txBody>
      </p:sp>
      <p:sp>
        <p:nvSpPr>
          <p:cNvPr id="4" name="Slide Number Placeholder 3"/>
          <p:cNvSpPr>
            <a:spLocks noGrp="1"/>
          </p:cNvSpPr>
          <p:nvPr>
            <p:ph type="sldNum" sz="quarter" idx="5"/>
          </p:nvPr>
        </p:nvSpPr>
        <p:spPr/>
        <p:txBody>
          <a:bodyPr/>
          <a:lstStyle/>
          <a:p>
            <a:fld id="{D46D5A1F-1E19-AB4D-9F91-E209B821ADD1}" type="slidenum">
              <a:rPr lang="en-US" smtClean="0"/>
              <a:t>29</a:t>
            </a:fld>
            <a:endParaRPr lang="en-US"/>
          </a:p>
        </p:txBody>
      </p:sp>
    </p:spTree>
    <p:extLst>
      <p:ext uri="{BB962C8B-B14F-4D97-AF65-F5344CB8AC3E}">
        <p14:creationId xmlns:p14="http://schemas.microsoft.com/office/powerpoint/2010/main" val="416059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60681-0DEB-482C-9185-03DEA7A653A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84186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risk assessment looks at different exposure scenarios to determine a person’s total risk. It accounts for where a person lives, works, and spends their free time, as well as different pathways where a person is exposed to a pollutant; whether through breathing it in the air, or unintentionally ingesting it from local meat, fish, or vegetables.</a:t>
            </a:r>
          </a:p>
        </p:txBody>
      </p:sp>
      <p:sp>
        <p:nvSpPr>
          <p:cNvPr id="4" name="Slide Number Placeholder 3"/>
          <p:cNvSpPr>
            <a:spLocks noGrp="1"/>
          </p:cNvSpPr>
          <p:nvPr>
            <p:ph type="sldNum" sz="quarter" idx="5"/>
          </p:nvPr>
        </p:nvSpPr>
        <p:spPr/>
        <p:txBody>
          <a:bodyPr/>
          <a:lstStyle/>
          <a:p>
            <a:fld id="{D46D5A1F-1E19-AB4D-9F91-E209B821ADD1}" type="slidenum">
              <a:rPr lang="en-US" smtClean="0"/>
              <a:t>30</a:t>
            </a:fld>
            <a:endParaRPr lang="en-US"/>
          </a:p>
        </p:txBody>
      </p:sp>
    </p:spTree>
    <p:extLst>
      <p:ext uri="{BB962C8B-B14F-4D97-AF65-F5344CB8AC3E}">
        <p14:creationId xmlns:p14="http://schemas.microsoft.com/office/powerpoint/2010/main" val="4232961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total risk on an individual is made up of the background risk and an incremental risk. The background risk is a baseline that is just the make up of the general area. In Minnesota, we have approximately a 45,000 in 100,000 chance of developing cancer, or almost 1 in 2 people. The incremental risk is the additional risk a facility’s emissions add to the background risk. The incremental risk guideline value is based on policy decision and is used in all human health risk assessments to confirm that a facility’s emissions pose no significant additional increase of a person’s chances of developing cancer. The guideline value is 1 person in 100,000 or 1X10^-5. For example, a facility with impacts at the incremental risk guideline is like adding 1 additional person to the background of 41,000 in 100,000 or 41,001. If its impacts are less than that, say 1 in 1,000,000, it would add 0.1 to the 41,000 background.</a:t>
            </a:r>
          </a:p>
          <a:p>
            <a:endParaRPr lang="en-US" b="1" dirty="0"/>
          </a:p>
          <a:p>
            <a:r>
              <a:rPr lang="en-US" b="1" dirty="0"/>
              <a:t>Most major point sources (i.e. facilities) in Minnesota have completed human health risk assessments prior to approval of new major additions or modifications and regulators will not approve these changes without demonstrating that the full facility with the changes has an incremental cancer risk of less than 1 in 100,000.</a:t>
            </a:r>
          </a:p>
          <a:p>
            <a:endParaRPr lang="en-US" dirty="0"/>
          </a:p>
          <a:p>
            <a:r>
              <a:rPr lang="en-US" dirty="0"/>
              <a:t>Cancer risk – background (baseline) and incremental – “how much additional risk”</a:t>
            </a:r>
          </a:p>
          <a:p>
            <a:endParaRPr lang="en-US" dirty="0"/>
          </a:p>
          <a:p>
            <a:r>
              <a:rPr lang="en-US" dirty="0"/>
              <a:t>Background cancer risk based on data from MDH website and:</a:t>
            </a:r>
          </a:p>
          <a:p>
            <a:r>
              <a:rPr lang="en-US" dirty="0"/>
              <a:t>     MDH 2018. Brief update on cancer occurrence in east Metro communities. Minnesota Cancer Reporting System, St Paul, MN. </a:t>
            </a:r>
            <a:r>
              <a:rPr lang="en-US" dirty="0">
                <a:hlinkClick r:id="rId3"/>
              </a:rPr>
              <a:t>Brief Update on Cancer Occurrence in East Metro Communities (state.mn.us)</a:t>
            </a:r>
            <a:endParaRPr lang="en-US" dirty="0"/>
          </a:p>
          <a:p>
            <a:pPr>
              <a:spcAft>
                <a:spcPts val="600"/>
              </a:spcAft>
            </a:pPr>
            <a:endParaRPr lang="en-US" dirty="0"/>
          </a:p>
          <a:p>
            <a:pPr>
              <a:spcAft>
                <a:spcPts val="600"/>
              </a:spcAft>
            </a:pPr>
            <a:r>
              <a:rPr lang="en-US" dirty="0"/>
              <a:t>Background (baseline) cancer risk in Minnesota</a:t>
            </a:r>
          </a:p>
          <a:p>
            <a:pPr lvl="1"/>
            <a:r>
              <a:rPr lang="en-US" dirty="0"/>
              <a:t>Out of every 100,000 people, between 41,000 and 48,000 will get cancer, regardless of where they live or the work they do</a:t>
            </a:r>
          </a:p>
          <a:p>
            <a:pPr lvl="1"/>
            <a:r>
              <a:rPr lang="en-US" dirty="0"/>
              <a:t>Almost 1 in 2 people</a:t>
            </a:r>
          </a:p>
          <a:p>
            <a:pPr lvl="1"/>
            <a:r>
              <a:rPr lang="en-US" dirty="0"/>
              <a:t>Getting cancer doesn’t mean dying from cancer</a:t>
            </a:r>
          </a:p>
          <a:p>
            <a:endParaRPr lang="en-US" dirty="0"/>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31</a:t>
            </a:fld>
            <a:endParaRPr lang="en-US"/>
          </a:p>
        </p:txBody>
      </p:sp>
    </p:spTree>
    <p:extLst>
      <p:ext uri="{BB962C8B-B14F-4D97-AF65-F5344CB8AC3E}">
        <p14:creationId xmlns:p14="http://schemas.microsoft.com/office/powerpoint/2010/main" val="2624649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Non-cancer background risk varies depending on the season and time of year; but in general the noncancer chronic risk is slightly above 1 in the metro area regardless of where you are on a long-term time period. An incremental guideline value of 1 represents the minimum increase allowed by EPA and regulators to be protective of non-cancer health affects. Exceeding this level does not mean an adverse health effect will occur because an additional factor of safety or conservatism was taken into account when developing the guideline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Each pollutant with an identified non-cancer health impact can calculate the potential non-cancer exposure by dividing the pollutant air concentration by its health benchmark to get what is called a “hazard quotient”. Summing up all of the non-cancer pollutant hazard quotients results in a single total hazard index value which is compared to the incremental guideline of 1. </a:t>
            </a:r>
          </a:p>
          <a:p>
            <a:endParaRPr lang="en-US" b="1" dirty="0"/>
          </a:p>
          <a:p>
            <a:endParaRPr lang="en-US" b="1" dirty="0"/>
          </a:p>
          <a:p>
            <a:r>
              <a:rPr lang="en-US" b="1" dirty="0"/>
              <a:t>(prevalence of background risk from benzene, formaldehyde, and carbon tetrachloride; see slide on ambient air monitoring). </a:t>
            </a:r>
            <a:endParaRPr lang="en-US" dirty="0"/>
          </a:p>
          <a:p>
            <a:r>
              <a:rPr lang="en-US" dirty="0"/>
              <a:t>Incremental guideline value of “1” from USEPA; used by MDH</a:t>
            </a:r>
          </a:p>
          <a:p>
            <a:r>
              <a:rPr lang="en-US" dirty="0"/>
              <a:t>Exceedance of a guideline value does not mean adverse effects will occur.</a:t>
            </a:r>
          </a:p>
          <a:p>
            <a:r>
              <a:rPr lang="en-US" dirty="0"/>
              <a:t>Safety factors in developing a benchmark value (usually factor of 30 to 500) make it unlikely for exposure to ambient air to be a primary cause of “effects”.</a:t>
            </a:r>
          </a:p>
          <a:p>
            <a:r>
              <a:rPr lang="en-US" dirty="0"/>
              <a:t>Closest air monitor to HERC: City of Lakes location </a:t>
            </a:r>
          </a:p>
          <a:p>
            <a:endParaRPr lang="en-US" dirty="0"/>
          </a:p>
          <a:p>
            <a:r>
              <a:rPr lang="en-US" dirty="0"/>
              <a:t>Hazard quotient = air concentration / health benchmark (a ratio)</a:t>
            </a:r>
          </a:p>
          <a:p>
            <a:r>
              <a:rPr lang="en-US" dirty="0"/>
              <a:t>Hazard index = sum of Hazard quotients</a:t>
            </a:r>
          </a:p>
          <a:p>
            <a:r>
              <a:rPr lang="en-US" dirty="0"/>
              <a:t>Background hazard index is similar in Twin Cities and suburbs, Rochester, and Duluth due to traffic contributions. </a:t>
            </a:r>
          </a:p>
        </p:txBody>
      </p:sp>
      <p:sp>
        <p:nvSpPr>
          <p:cNvPr id="4" name="Slide Number Placeholder 3"/>
          <p:cNvSpPr>
            <a:spLocks noGrp="1"/>
          </p:cNvSpPr>
          <p:nvPr>
            <p:ph type="sldNum" sz="quarter" idx="5"/>
          </p:nvPr>
        </p:nvSpPr>
        <p:spPr/>
        <p:txBody>
          <a:bodyPr/>
          <a:lstStyle/>
          <a:p>
            <a:fld id="{D46D5A1F-1E19-AB4D-9F91-E209B821ADD1}" type="slidenum">
              <a:rPr lang="en-US" smtClean="0"/>
              <a:t>32</a:t>
            </a:fld>
            <a:endParaRPr lang="en-US"/>
          </a:p>
        </p:txBody>
      </p:sp>
    </p:spTree>
    <p:extLst>
      <p:ext uri="{BB962C8B-B14F-4D97-AF65-F5344CB8AC3E}">
        <p14:creationId xmlns:p14="http://schemas.microsoft.com/office/powerpoint/2010/main" val="401431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Now that we’ve covered the different types of risk, I want to explain how an individual’s total risk is influenced by more than just background outdoor air. Outdoor or ambient air, is what the general public breathes when outside which is impacted by various point, non-point, and mobile sources that we measure using air monitors. Personal exposures are dependent on an individual’s choices and include both indoor and outdoor exposures. Indoor personal air exposures can come from the construction materials used in your home, or if you live in a home with an indoor cigarette smoker. Personal outdoor activities can also expose you to more potential pollutants on top of the background, like mowing your lawn, cooking on a gas or coal grill, or enjoying an outdoor fire. Choices people make and common things they do every day can expose them to potentially more pollutants than the outdoor air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a:t>(i.e., HERC affects health less than doing things you don’t think twice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Studies conducted by University of Minnesota, MDH, MPCA, and City of Minneapolis have consistently found the same levels of air pollution wherever samples were collected [in Minneapolis, or the Twin Cities, or the metro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Critical point: Choices people make and common things they do every day can expose them to more pollutants than the outdoor air does (i.e., HERC affects health less than doing things you don’t think twice about) </a:t>
            </a:r>
          </a:p>
          <a:p>
            <a:endParaRPr lang="en-US" dirty="0"/>
          </a:p>
          <a:p>
            <a:r>
              <a:rPr lang="en-US" dirty="0"/>
              <a:t>References:</a:t>
            </a:r>
          </a:p>
          <a:p>
            <a:r>
              <a:rPr lang="en-US" dirty="0"/>
              <a:t>MPCA 2003. Personal exposure to PM2.5 in Minneapolis-St. Paul.  Minnesota Pollution Control Agency, Environmental Bulletin. August 2003, Number 1. 8 pp.</a:t>
            </a:r>
          </a:p>
          <a:p>
            <a:r>
              <a:rPr lang="en-US" dirty="0"/>
              <a:t>MPCA 2003. Air toxics monitoring in the Twin Cities Metropolitan Area. Preliminary Report. Minnesota Pollution Control Agency, St. Paul. January 2003. 38 pp.  (includes fine particles, VOCs, carbonyls)</a:t>
            </a:r>
          </a:p>
          <a:p>
            <a:r>
              <a:rPr lang="en-US" dirty="0"/>
              <a:t>MPCA 2016. 2013-2015 Community Air Monitoring Final Report. Minnesota Pollution Control Agency, St. Paul. MN. October 2016. 30 pp.</a:t>
            </a:r>
          </a:p>
          <a:p>
            <a:r>
              <a:rPr lang="en-US" dirty="0"/>
              <a:t>Minneapolis Health Dept. 2016. Air quality in Minneapolis: Neighborhood approach. Executive Summary. Minneapolis Health Department, Minneapolis, MN.  Fall 2016.</a:t>
            </a:r>
          </a:p>
          <a:p>
            <a:endParaRPr lang="en-US" dirty="0"/>
          </a:p>
          <a:p>
            <a:r>
              <a:rPr lang="en-US" dirty="0"/>
              <a:t>Carbon tetrachloride is resistant to degradation and air concentrations likely reflect past emissions more so than current emissions.  Emission reductions in CCl4 have occurred since the early 1990s but air concentrations have remained fairly constant; atmospheric lifetime of 30 to 100 years (NTP, NIH 2016)</a:t>
            </a:r>
          </a:p>
        </p:txBody>
      </p:sp>
      <p:sp>
        <p:nvSpPr>
          <p:cNvPr id="4" name="Slide Number Placeholder 3"/>
          <p:cNvSpPr>
            <a:spLocks noGrp="1"/>
          </p:cNvSpPr>
          <p:nvPr>
            <p:ph type="sldNum" sz="quarter" idx="5"/>
          </p:nvPr>
        </p:nvSpPr>
        <p:spPr/>
        <p:txBody>
          <a:bodyPr/>
          <a:lstStyle/>
          <a:p>
            <a:fld id="{D46D5A1F-1E19-AB4D-9F91-E209B821ADD1}" type="slidenum">
              <a:rPr lang="en-US" smtClean="0"/>
              <a:t>33</a:t>
            </a:fld>
            <a:endParaRPr lang="en-US"/>
          </a:p>
        </p:txBody>
      </p:sp>
    </p:spTree>
    <p:extLst>
      <p:ext uri="{BB962C8B-B14F-4D97-AF65-F5344CB8AC3E}">
        <p14:creationId xmlns:p14="http://schemas.microsoft.com/office/powerpoint/2010/main" val="4093421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State and federal regulatory standards and guidelines are intended to limit exposures to potential carcinogens from regulated facilities to very low risks, for example, one additional cancer diagnosis in 100,000 people with lifetime exposure. This level of cancer risk is purposefully many thousands of times lower than cancer risks that can be detected by epidemiologic studies or examination of community cancer rates. </a:t>
            </a:r>
          </a:p>
        </p:txBody>
      </p:sp>
      <p:sp>
        <p:nvSpPr>
          <p:cNvPr id="4" name="Slide Number Placeholder 3"/>
          <p:cNvSpPr>
            <a:spLocks noGrp="1"/>
          </p:cNvSpPr>
          <p:nvPr>
            <p:ph type="sldNum" sz="quarter" idx="5"/>
          </p:nvPr>
        </p:nvSpPr>
        <p:spPr/>
        <p:txBody>
          <a:bodyPr/>
          <a:lstStyle/>
          <a:p>
            <a:fld id="{D46D5A1F-1E19-AB4D-9F91-E209B821ADD1}" type="slidenum">
              <a:rPr lang="en-US" smtClean="0"/>
              <a:t>34</a:t>
            </a:fld>
            <a:endParaRPr lang="en-US"/>
          </a:p>
        </p:txBody>
      </p:sp>
    </p:spTree>
    <p:extLst>
      <p:ext uri="{BB962C8B-B14F-4D97-AF65-F5344CB8AC3E}">
        <p14:creationId xmlns:p14="http://schemas.microsoft.com/office/powerpoint/2010/main" val="485772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data that we will be referencing for the risk results is the direct output from the Minnesota Statewide Screening of Human Health Risks from Air Pollution Modeling, or </a:t>
            </a:r>
            <a:r>
              <a:rPr lang="en-US" b="1" dirty="0" err="1"/>
              <a:t>MNRisks</a:t>
            </a:r>
            <a:r>
              <a:rPr lang="en-US" b="1" dirty="0"/>
              <a:t>. It is a statewide model incorporating all emission sources (point, non-point, and mobile) and uses an emission inventory database of actual emissions from 2014. The modeling looked at receptors throughout the entire state and calculated air concentrations for exposures from both breathing in the air pollution and from other pathways like ingestion of plants, fish, and meat from exposure in soil and waterbodies. </a:t>
            </a:r>
            <a:r>
              <a:rPr lang="en-US" b="1" dirty="0" err="1"/>
              <a:t>MNRisks</a:t>
            </a:r>
            <a:r>
              <a:rPr lang="en-US" b="1" dirty="0"/>
              <a:t> is scheduled to be updated with a more recent emission inventory to evaluate how our potential risks have changed.</a:t>
            </a:r>
          </a:p>
          <a:p>
            <a:endParaRPr lang="en-US" dirty="0"/>
          </a:p>
          <a:p>
            <a:r>
              <a:rPr lang="en-US" dirty="0"/>
              <a:t>“</a:t>
            </a:r>
            <a:r>
              <a:rPr lang="en-US" b="0" i="0" dirty="0">
                <a:solidFill>
                  <a:srgbClr val="4D5156"/>
                </a:solidFill>
                <a:effectLst/>
                <a:latin typeface="Roboto" panose="02000000000000000000" pitchFamily="2" charset="0"/>
              </a:rPr>
              <a:t>Minnesota Risk Screening” MPCA’s tool for evaluating risks in Minnesota resulting for a variety of pollutant sources</a:t>
            </a:r>
          </a:p>
          <a:p>
            <a:endParaRPr lang="en-US" b="0" i="0" dirty="0">
              <a:solidFill>
                <a:srgbClr val="4D5156"/>
              </a:solidFill>
              <a:effectLst/>
              <a:latin typeface="Roboto" panose="02000000000000000000" pitchFamily="2" charset="0"/>
            </a:endParaRPr>
          </a:p>
          <a:p>
            <a:r>
              <a:rPr lang="en-US" b="0" i="0" dirty="0">
                <a:solidFill>
                  <a:srgbClr val="4D5156"/>
                </a:solidFill>
                <a:effectLst/>
                <a:latin typeface="Roboto" panose="02000000000000000000" pitchFamily="2" charset="0"/>
              </a:rPr>
              <a:t>Soil and surface water concentrations are used in the Agricultural and Fish Consumption Exposures</a:t>
            </a:r>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35</a:t>
            </a:fld>
            <a:endParaRPr lang="en-US"/>
          </a:p>
        </p:txBody>
      </p:sp>
    </p:spTree>
    <p:extLst>
      <p:ext uri="{BB962C8B-B14F-4D97-AF65-F5344CB8AC3E}">
        <p14:creationId xmlns:p14="http://schemas.microsoft.com/office/powerpoint/2010/main" val="4092463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MNRisks</a:t>
            </a:r>
            <a:r>
              <a:rPr lang="en-US" b="1" dirty="0"/>
              <a:t> is a statewide modeling evaluation which assesses both cancer and non-cancer risks across the entire state. The model output provided by MPCA allowed us to identify specific point source contributions to a modeled receptor risk along with determining which pollutants were the largest contributors to a total risk. The results can be viewed as an “Air Pollution Score” on MPCA’s Environmental Justice tool. We used MPCA’s underlying risk calculations to look at HERC contributions in comparison to other air pollution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Now that we’ve explained the important concepts of emissions, air quality, and risk, what does the data tell us about HERC’s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Define “receptor” as discussed</a:t>
            </a:r>
          </a:p>
          <a:p>
            <a:endParaRPr lang="en-US" dirty="0"/>
          </a:p>
          <a:p>
            <a:endParaRPr lang="en-US" dirty="0"/>
          </a:p>
          <a:p>
            <a:r>
              <a:rPr lang="en-US" dirty="0"/>
              <a:t>“Culpability” – which sources and pollutants “drive” the overall risk (like, how much of the blame or responsibility falls on a source or pollutant)</a:t>
            </a:r>
          </a:p>
        </p:txBody>
      </p:sp>
      <p:sp>
        <p:nvSpPr>
          <p:cNvPr id="4" name="Slide Number Placeholder 3"/>
          <p:cNvSpPr>
            <a:spLocks noGrp="1"/>
          </p:cNvSpPr>
          <p:nvPr>
            <p:ph type="sldNum" sz="quarter" idx="5"/>
          </p:nvPr>
        </p:nvSpPr>
        <p:spPr/>
        <p:txBody>
          <a:bodyPr/>
          <a:lstStyle/>
          <a:p>
            <a:fld id="{D46D5A1F-1E19-AB4D-9F91-E209B821ADD1}" type="slidenum">
              <a:rPr lang="en-US" smtClean="0"/>
              <a:t>36</a:t>
            </a:fld>
            <a:endParaRPr lang="en-US"/>
          </a:p>
        </p:txBody>
      </p:sp>
    </p:spTree>
    <p:extLst>
      <p:ext uri="{BB962C8B-B14F-4D97-AF65-F5344CB8AC3E}">
        <p14:creationId xmlns:p14="http://schemas.microsoft.com/office/powerpoint/2010/main" val="3996175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0000"/>
                </a:solidFill>
                <a:latin typeface="Calibri" panose="020F0502020204030204" pitchFamily="34" charset="0"/>
              </a:rPr>
              <a:t>The large image shows the </a:t>
            </a:r>
            <a:r>
              <a:rPr lang="en-US" sz="1800" b="1" i="0" u="none" strike="noStrike" baseline="0" dirty="0" err="1">
                <a:solidFill>
                  <a:srgbClr val="000000"/>
                </a:solidFill>
                <a:latin typeface="Calibri" panose="020F0502020204030204" pitchFamily="34" charset="0"/>
              </a:rPr>
              <a:t>MNRisks</a:t>
            </a:r>
            <a:r>
              <a:rPr lang="en-US" sz="1800" b="1" i="0" u="none" strike="noStrike" baseline="0" dirty="0">
                <a:solidFill>
                  <a:srgbClr val="000000"/>
                </a:solidFill>
                <a:latin typeface="Calibri" panose="020F0502020204030204" pitchFamily="34" charset="0"/>
              </a:rPr>
              <a:t> receptor grid superimposed on the environmental justice map, with HERC identified as a yellow star. The state map on the left shows the full </a:t>
            </a:r>
            <a:r>
              <a:rPr lang="en-US" sz="1800" b="1" i="0" u="none" strike="noStrike" baseline="0" dirty="0" err="1">
                <a:solidFill>
                  <a:srgbClr val="000000"/>
                </a:solidFill>
                <a:latin typeface="Calibri" panose="020F0502020204030204" pitchFamily="34" charset="0"/>
              </a:rPr>
              <a:t>MNRisks</a:t>
            </a:r>
            <a:r>
              <a:rPr lang="en-US" sz="1800" b="1" i="0" u="none" strike="noStrike" baseline="0" dirty="0">
                <a:solidFill>
                  <a:srgbClr val="000000"/>
                </a:solidFill>
                <a:latin typeface="Calibri" panose="020F0502020204030204" pitchFamily="34" charset="0"/>
              </a:rPr>
              <a:t> receptor grid for the entire state. Using the emissions data and dispersion factors, the model calculates the pollutant concentrations at each receptor location (purple dot). Statewide, there are about 65,000 receptors and the grid spacing is smaller in the metro area with greater population density and larger in greater Minnesota where the population density is much smaller. The air concentration outputs provided the highest 1-hour average air concentration, and the maximum annual average air concentration.</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 3,000-meter spacing across the entire state </a:t>
            </a:r>
          </a:p>
          <a:p>
            <a:r>
              <a:rPr lang="en-US" sz="1800" b="0" i="0" u="none" strike="noStrike" baseline="0" dirty="0">
                <a:solidFill>
                  <a:srgbClr val="000000"/>
                </a:solidFill>
                <a:latin typeface="Calibri" panose="020F0502020204030204" pitchFamily="34" charset="0"/>
              </a:rPr>
              <a:t>b. 300-meter spacing in the Metro area </a:t>
            </a:r>
          </a:p>
          <a:p>
            <a:r>
              <a:rPr lang="en-US" sz="1800" b="0" i="0" u="none" strike="noStrike" baseline="0" dirty="0">
                <a:solidFill>
                  <a:srgbClr val="000000"/>
                </a:solidFill>
                <a:latin typeface="Calibri" panose="020F0502020204030204" pitchFamily="34" charset="0"/>
              </a:rPr>
              <a:t>c. At each Block group centroid (4,111 receptors) </a:t>
            </a:r>
          </a:p>
          <a:p>
            <a:r>
              <a:rPr lang="en-US" sz="1800" b="0" i="0" u="none" strike="noStrike" baseline="0" dirty="0">
                <a:solidFill>
                  <a:srgbClr val="000000"/>
                </a:solidFill>
                <a:latin typeface="Calibri" panose="020F0502020204030204" pitchFamily="34" charset="0"/>
              </a:rPr>
              <a:t>d. A 300-meter diameter ring around point sources in the emissions inventory </a:t>
            </a:r>
          </a:p>
          <a:p>
            <a:r>
              <a:rPr lang="en-US" sz="1800" b="0" i="0" u="none" strike="noStrike" baseline="0" dirty="0">
                <a:solidFill>
                  <a:srgbClr val="000000"/>
                </a:solidFill>
                <a:latin typeface="Calibri" panose="020F0502020204030204" pitchFamily="34" charset="0"/>
              </a:rPr>
              <a:t>e. Property boundaries for major facilities that have submitted model data information </a:t>
            </a: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37</a:t>
            </a:fld>
            <a:endParaRPr lang="en-US"/>
          </a:p>
        </p:txBody>
      </p:sp>
    </p:spTree>
    <p:extLst>
      <p:ext uri="{BB962C8B-B14F-4D97-AF65-F5344CB8AC3E}">
        <p14:creationId xmlns:p14="http://schemas.microsoft.com/office/powerpoint/2010/main" val="3779359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each receptor location (purple dot) in the previous slide, the model calculates the highest one-hour and annual average air concentration of each pollutant from all source’s combined emissions. Each point (permitted) source has its own contribution, while non-point (area) and mobile sources contribute collectively in general areas which means we aren’t able to identify a specific mobile source or non-point source’s contribution to an air concentration. The purple circle represents a single receptor which represents an air concentration as a mass of a pollutant within a cubic meter. That pollution (ug) represents the sum of all source’s emissions of each pollutant. Then, each pollutant’s air concentration is compared to their cancer or non-cancer health risk guideline value and then all pollutants with a cancer health risk value are add together to get a total cancer risk at each receptor. The same goes for all pollutants with non-cancer health risk values, they are added together for a total non-cancer risk at each receptor.</a:t>
            </a:r>
          </a:p>
          <a:p>
            <a:endParaRPr lang="en-US" dirty="0"/>
          </a:p>
          <a:p>
            <a:r>
              <a:rPr lang="en-US" dirty="0"/>
              <a:t>You sum each pollutant across all sources to determine the total pollutant at that location. You can determine each source’s contribution to a total pollutant concentration at that location.</a:t>
            </a:r>
          </a:p>
          <a:p>
            <a:endParaRPr lang="en-US" dirty="0"/>
          </a:p>
          <a:p>
            <a:r>
              <a:rPr lang="en-US" dirty="0" err="1"/>
              <a:t>MNRisks</a:t>
            </a:r>
            <a:r>
              <a:rPr lang="en-US" dirty="0"/>
              <a:t> also looks at what portion of the emissions is deposited to soil and water. These are used in the agricultural and fish-consumption scenarios.</a:t>
            </a:r>
          </a:p>
          <a:p>
            <a:endParaRPr lang="en-US" dirty="0"/>
          </a:p>
          <a:p>
            <a:r>
              <a:rPr lang="en-US" dirty="0"/>
              <a:t>Risk is calculated for a receptor by looking at the contribution of all pollutants (total from all sources) across all pathways. Because we have pollutant contributions by source, we can also determine a particular sources contribution to risk as a fraction of overall risk at that location.</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38</a:t>
            </a:fld>
            <a:endParaRPr lang="en-US"/>
          </a:p>
        </p:txBody>
      </p:sp>
    </p:spTree>
    <p:extLst>
      <p:ext uri="{BB962C8B-B14F-4D97-AF65-F5344CB8AC3E}">
        <p14:creationId xmlns:p14="http://schemas.microsoft.com/office/powerpoint/2010/main" val="1114748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sum each pollutant across all sources to determine the total pollutant at that location. You can determine each source’s contribution to a total pollutant concentration at that location.</a:t>
            </a:r>
          </a:p>
          <a:p>
            <a:endParaRPr lang="en-US" b="1" dirty="0"/>
          </a:p>
          <a:p>
            <a:r>
              <a:rPr lang="en-US" b="1" dirty="0" err="1"/>
              <a:t>MNRisks</a:t>
            </a:r>
            <a:r>
              <a:rPr lang="en-US" b="1" dirty="0"/>
              <a:t> also looks at what portion of the emissions is deposited to soil and water. These are used in the agricultural and fish-consumption scenarios.</a:t>
            </a:r>
          </a:p>
          <a:p>
            <a:endParaRPr lang="en-US" b="1" dirty="0"/>
          </a:p>
          <a:p>
            <a:r>
              <a:rPr lang="en-US" b="1" dirty="0"/>
              <a:t>Risk is calculated for a receptor by looking at the contribution of all pollutants (total from all sources) across all pathways. Because we have pollutant contributions by source, we can also determine a particular sources contribution to risk as a fraction of overall risk at that location.</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39</a:t>
            </a:fld>
            <a:endParaRPr lang="en-US"/>
          </a:p>
        </p:txBody>
      </p:sp>
    </p:spTree>
    <p:extLst>
      <p:ext uri="{BB962C8B-B14F-4D97-AF65-F5344CB8AC3E}">
        <p14:creationId xmlns:p14="http://schemas.microsoft.com/office/powerpoint/2010/main" val="67504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HERC facility employs state-of-the-art emission control technology to treat flue gases.  HERC’s air permit requires it to operate under very stringent U.S. EPA and even more restrictive State of Minnesota air pollution regulations. The air emissions are also well below the European Union standards for waste-to-energy facilities.</a:t>
            </a:r>
          </a:p>
          <a:p>
            <a:r>
              <a:rPr lang="en-US" dirty="0"/>
              <a:t> </a:t>
            </a:r>
          </a:p>
          <a:p>
            <a:r>
              <a:rPr lang="en-US" dirty="0"/>
              <a:t>All air emissions at HERC go through an air pollution control system to minimize and capture pollutants before discharge.</a:t>
            </a:r>
          </a:p>
          <a:p>
            <a:r>
              <a:rPr lang="en-US" dirty="0"/>
              <a:t> •Urea is injected into the furnace to control nitrogen oxide emissions.</a:t>
            </a:r>
          </a:p>
          <a:p>
            <a:r>
              <a:rPr lang="en-US" dirty="0"/>
              <a:t>•Activated carbon is injected to control mercury. HERC was the first waste-to-energy facility in the country to use activated carbon injection to control mercury emissions.</a:t>
            </a:r>
          </a:p>
          <a:p>
            <a:r>
              <a:rPr lang="en-US" dirty="0"/>
              <a:t>•Flue gases pass through a dry scrubber, where a lime slurry is injected to control sulfur dioxide and hydrochloric acid.</a:t>
            </a:r>
          </a:p>
          <a:p>
            <a:r>
              <a:rPr lang="en-US" dirty="0"/>
              <a:t>•Combustion gases pass through a baghouse containing a series of fabric filters to remove particulate matter, metals and dioxins.</a:t>
            </a:r>
          </a:p>
          <a:p>
            <a:r>
              <a:rPr lang="en-US" dirty="0"/>
              <a:t> </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4</a:t>
            </a:fld>
            <a:endParaRPr lang="en-US"/>
          </a:p>
        </p:txBody>
      </p:sp>
    </p:spTree>
    <p:extLst>
      <p:ext uri="{BB962C8B-B14F-4D97-AF65-F5344CB8AC3E}">
        <p14:creationId xmlns:p14="http://schemas.microsoft.com/office/powerpoint/2010/main" val="625127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figures show the relative cancer and non-cancer risk from HERC emissions compared to the risk from all sources for a series of tracts – some in EJ-designated areas, some not designated EJ.</a:t>
            </a:r>
          </a:p>
          <a:p>
            <a:endParaRPr lang="en-US" dirty="0"/>
          </a:p>
          <a:p>
            <a:r>
              <a:rPr lang="en-US" dirty="0"/>
              <a:t>The risk from HERC’s contribution is based on the average concentration from receptors within the tract. The risk from all sources is based on the average risk across all blocks within a tract.</a:t>
            </a:r>
          </a:p>
          <a:p>
            <a:endParaRPr lang="en-US" dirty="0"/>
          </a:p>
          <a:p>
            <a:r>
              <a:rPr lang="en-US" dirty="0"/>
              <a:t>The tracts were selected generally by extending out six radial directions at different intervals to get a mix of EJ and non-EJ designated areas.</a:t>
            </a:r>
          </a:p>
        </p:txBody>
      </p:sp>
      <p:sp>
        <p:nvSpPr>
          <p:cNvPr id="4" name="Slide Number Placeholder 3"/>
          <p:cNvSpPr>
            <a:spLocks noGrp="1"/>
          </p:cNvSpPr>
          <p:nvPr>
            <p:ph type="sldNum" sz="quarter" idx="5"/>
          </p:nvPr>
        </p:nvSpPr>
        <p:spPr/>
        <p:txBody>
          <a:bodyPr/>
          <a:lstStyle/>
          <a:p>
            <a:fld id="{D46D5A1F-1E19-AB4D-9F91-E209B821ADD1}" type="slidenum">
              <a:rPr lang="en-US" smtClean="0"/>
              <a:t>40</a:t>
            </a:fld>
            <a:endParaRPr lang="en-US" dirty="0"/>
          </a:p>
        </p:txBody>
      </p:sp>
    </p:spTree>
    <p:extLst>
      <p:ext uri="{BB962C8B-B14F-4D97-AF65-F5344CB8AC3E}">
        <p14:creationId xmlns:p14="http://schemas.microsoft.com/office/powerpoint/2010/main" val="3968340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will start with the North Loop census tract which is the area directly surrounding HERC. These graphs compare HERC’s contribution (red) to total risk (blue) as a percentage of total risk. The total risk is associated with all other sources (other point sources, non-point sources, mobile sources). The left graph shows the cancer risk and the right graph shows the non-cancer risk. Both charts identify the incremental risk guideline value as a blue line. The total cancer risk is approximately 3.25X10-5 or 3.3 people in 100,000 which is 3 times over the incremental risk guideline level. HERC’s emissions make up 3.45% of that estimate. For non-cancer, the total risk is slightly above 1 and HERC’s emissions make up 0.43% of that total. </a:t>
            </a:r>
          </a:p>
          <a:p>
            <a:endParaRPr lang="en-US" b="1" dirty="0"/>
          </a:p>
          <a:p>
            <a:r>
              <a:rPr lang="en-US" b="1" dirty="0"/>
              <a:t>I want to point out that in the hypothetical case of HERC shutting down, removing the red bar of HERC’s contributions would not resolve the remaining cancer or non-cancer risk. As we review the other census tract results, you will see this pattern repeated.</a:t>
            </a:r>
          </a:p>
          <a:p>
            <a:endParaRPr lang="en-US" dirty="0"/>
          </a:p>
          <a:p>
            <a:r>
              <a:rPr lang="en-US" dirty="0"/>
              <a:t>Emission graphs showed about 83,000 </a:t>
            </a:r>
            <a:r>
              <a:rPr lang="en-US" dirty="0" err="1"/>
              <a:t>lb</a:t>
            </a:r>
            <a:r>
              <a:rPr lang="en-US" dirty="0"/>
              <a:t> of HCL per year, and 0.003 </a:t>
            </a:r>
            <a:r>
              <a:rPr lang="en-US" dirty="0" err="1"/>
              <a:t>lb</a:t>
            </a:r>
            <a:r>
              <a:rPr lang="en-US" dirty="0"/>
              <a:t> of dioxin. Dioxin is the primary driver of cancer risk, non-cancer risk from HCL and dioxin are on a similar scale and the majority of the risk driver</a:t>
            </a:r>
          </a:p>
        </p:txBody>
      </p:sp>
      <p:sp>
        <p:nvSpPr>
          <p:cNvPr id="4" name="Slide Number Placeholder 3"/>
          <p:cNvSpPr>
            <a:spLocks noGrp="1"/>
          </p:cNvSpPr>
          <p:nvPr>
            <p:ph type="sldNum" sz="quarter" idx="5"/>
          </p:nvPr>
        </p:nvSpPr>
        <p:spPr/>
        <p:txBody>
          <a:bodyPr/>
          <a:lstStyle/>
          <a:p>
            <a:fld id="{D46D5A1F-1E19-AB4D-9F91-E209B821ADD1}" type="slidenum">
              <a:rPr lang="en-US" smtClean="0"/>
              <a:t>41</a:t>
            </a:fld>
            <a:endParaRPr lang="en-US"/>
          </a:p>
        </p:txBody>
      </p:sp>
    </p:spTree>
    <p:extLst>
      <p:ext uri="{BB962C8B-B14F-4D97-AF65-F5344CB8AC3E}">
        <p14:creationId xmlns:p14="http://schemas.microsoft.com/office/powerpoint/2010/main" val="4266513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42</a:t>
            </a:fld>
            <a:endParaRPr lang="en-US"/>
          </a:p>
        </p:txBody>
      </p:sp>
    </p:spTree>
    <p:extLst>
      <p:ext uri="{BB962C8B-B14F-4D97-AF65-F5344CB8AC3E}">
        <p14:creationId xmlns:p14="http://schemas.microsoft.com/office/powerpoint/2010/main" val="2363805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43</a:t>
            </a:fld>
            <a:endParaRPr lang="en-US"/>
          </a:p>
        </p:txBody>
      </p:sp>
    </p:spTree>
    <p:extLst>
      <p:ext uri="{BB962C8B-B14F-4D97-AF65-F5344CB8AC3E}">
        <p14:creationId xmlns:p14="http://schemas.microsoft.com/office/powerpoint/2010/main" val="3212196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44</a:t>
            </a:fld>
            <a:endParaRPr lang="en-US"/>
          </a:p>
        </p:txBody>
      </p:sp>
    </p:spTree>
    <p:extLst>
      <p:ext uri="{BB962C8B-B14F-4D97-AF65-F5344CB8AC3E}">
        <p14:creationId xmlns:p14="http://schemas.microsoft.com/office/powerpoint/2010/main" val="4172614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45</a:t>
            </a:fld>
            <a:endParaRPr lang="en-US"/>
          </a:p>
        </p:txBody>
      </p:sp>
    </p:spTree>
    <p:extLst>
      <p:ext uri="{BB962C8B-B14F-4D97-AF65-F5344CB8AC3E}">
        <p14:creationId xmlns:p14="http://schemas.microsoft.com/office/powerpoint/2010/main" val="4222593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46</a:t>
            </a:fld>
            <a:endParaRPr lang="en-US"/>
          </a:p>
        </p:txBody>
      </p:sp>
    </p:spTree>
    <p:extLst>
      <p:ext uri="{BB962C8B-B14F-4D97-AF65-F5344CB8AC3E}">
        <p14:creationId xmlns:p14="http://schemas.microsoft.com/office/powerpoint/2010/main" val="57683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summarize our findings, from a risk perspective </a:t>
            </a:r>
            <a:r>
              <a:rPr lang="en-US" dirty="0"/>
              <a:t>The cancer and non-cancer risks from HERC emissions by themselves are well below Minnesota Department of Health incremental risk thresholds. </a:t>
            </a:r>
            <a:r>
              <a:rPr lang="en-US" b="1" dirty="0"/>
              <a:t>This result makes sense since as a permitted point-source facility, HERC is not allowed to emit pollutants in amounts that would increase cancer or non-cancer risks above incremental risk thresholds. MPCA would not issue a permit to HERC if they had data that said they did. This is why MPCA requires permits for point sources – to require the emissions controls to avoid an adverse health impact.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overall emissions in Hennepin County are dominated by mobile and non-point sources, which makes those sources more likely to have greater impacts on the total risk in the area. Our results only looked at HERC specific contributions, not all point source contributions to the total risk, however, the MPCA’s Understanding Environmental Justice in Minnesota website has it broken out by source type and in most census tracts, the primary source of the total risk is traffic emissions.</a:t>
            </a:r>
          </a:p>
          <a:p>
            <a:endParaRPr lang="en-US" dirty="0"/>
          </a:p>
          <a:p>
            <a:r>
              <a:rPr lang="en-US" dirty="0"/>
              <a:t>The overall impact from HERC’s emissions was negligible by itself, and especially when compared with the current background cancer and non-cancer levels.</a:t>
            </a:r>
          </a:p>
          <a:p>
            <a:endParaRPr lang="en-US" dirty="0"/>
          </a:p>
          <a:p>
            <a:r>
              <a:rPr lang="en-US" dirty="0"/>
              <a:t>When looking at </a:t>
            </a:r>
            <a:r>
              <a:rPr lang="en-US" dirty="0" err="1"/>
              <a:t>MnRISK</a:t>
            </a:r>
            <a:r>
              <a:rPr lang="en-US" dirty="0"/>
              <a:t>, HERC is not likely to cause more adverse cancer or non-cancer health effects in one population than in others (similar and low impact to all populations)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D5A1F-1E19-AB4D-9F91-E209B821AD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32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D5A1F-1E19-AB4D-9F91-E209B821AD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2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Air emissions are monitored on a continuous basis for multiple pollutants.</a:t>
            </a:r>
          </a:p>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5</a:t>
            </a:fld>
            <a:endParaRPr lang="en-US"/>
          </a:p>
        </p:txBody>
      </p:sp>
    </p:spTree>
    <p:extLst>
      <p:ext uri="{BB962C8B-B14F-4D97-AF65-F5344CB8AC3E}">
        <p14:creationId xmlns:p14="http://schemas.microsoft.com/office/powerpoint/2010/main" val="231430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960681-0DEB-482C-9185-03DEA7A653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34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7</a:t>
            </a:fld>
            <a:endParaRPr lang="en-US"/>
          </a:p>
        </p:txBody>
      </p:sp>
    </p:spTree>
    <p:extLst>
      <p:ext uri="{BB962C8B-B14F-4D97-AF65-F5344CB8AC3E}">
        <p14:creationId xmlns:p14="http://schemas.microsoft.com/office/powerpoint/2010/main" val="52116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8</a:t>
            </a:fld>
            <a:endParaRPr lang="en-US"/>
          </a:p>
        </p:txBody>
      </p:sp>
    </p:spTree>
    <p:extLst>
      <p:ext uri="{BB962C8B-B14F-4D97-AF65-F5344CB8AC3E}">
        <p14:creationId xmlns:p14="http://schemas.microsoft.com/office/powerpoint/2010/main" val="109553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9</a:t>
            </a:fld>
            <a:endParaRPr lang="en-US"/>
          </a:p>
        </p:txBody>
      </p:sp>
    </p:spTree>
    <p:extLst>
      <p:ext uri="{BB962C8B-B14F-4D97-AF65-F5344CB8AC3E}">
        <p14:creationId xmlns:p14="http://schemas.microsoft.com/office/powerpoint/2010/main" val="367909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1452-7336-46C2-A154-5D617C2B45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2628BC-A0F5-4997-9B49-CE2D920D8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9A5401-1C57-4661-92A5-70806AB47867}"/>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032319F9-55B2-434A-82E9-197A7C8E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6021B-FE8D-484D-9B2B-B0FD100845DE}"/>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406324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2F44-0C3D-4DCD-9C56-4E31ABAE6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351578-8951-49C1-AC42-F1BC2B8B11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80DB-15D3-46D3-AEBC-0FC9F03983E1}"/>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9714A682-416A-4F93-A1AA-3E22F9C3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C91B0-4EF1-45A2-86F0-491610614637}"/>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172673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A61DD-163C-4D60-A965-5B718695B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5F3599-FD26-4CA4-B535-A743CC4E7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40873-23BB-43BA-8B34-9DFFD9B64A61}"/>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CD665454-E9B0-47E7-BB3A-198E77E38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B9BE2-D18F-4053-BD8A-DB5B01498E1D}"/>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77350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1)">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681604" y="5767852"/>
            <a:ext cx="948741" cy="94874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latin typeface="Segoe UI Light" panose="020B0502040204020203" pitchFamily="34" charset="0"/>
                <a:ea typeface="Myriad Pro Light" charset="0"/>
                <a:cs typeface="Myriad Pro Light" charset="0"/>
              </a:rPr>
              <a:t>Hennepin County</a:t>
            </a:r>
          </a:p>
          <a:p>
            <a:r>
              <a:rPr lang="en-US" sz="1100">
                <a:latin typeface="Segoe UI" panose="020B0502040204020203" pitchFamily="34" charset="0"/>
                <a:ea typeface="Segoe UI" panose="020B0502040204020203" pitchFamily="34" charset="0"/>
                <a:cs typeface="Segoe UI" panose="020B0502040204020203" pitchFamily="34" charset="0"/>
              </a:rPr>
              <a:t>Name and date of presentation here, (include slide # if needed)</a:t>
            </a:r>
          </a:p>
        </p:txBody>
      </p:sp>
      <p:sp>
        <p:nvSpPr>
          <p:cNvPr id="5" name="Content Placeholder 4"/>
          <p:cNvSpPr>
            <a:spLocks noGrp="1"/>
          </p:cNvSpPr>
          <p:nvPr>
            <p:ph sz="quarter" idx="11"/>
          </p:nvPr>
        </p:nvSpPr>
        <p:spPr>
          <a:xfrm>
            <a:off x="838200" y="1838326"/>
            <a:ext cx="10515600" cy="377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99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pSwo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F51CB2-C1F7-694B-99FD-8BCE491C7C13}"/>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A160D271-68B7-034F-BD79-68D6C79D6701}"/>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6" name="Title 1">
            <a:extLst>
              <a:ext uri="{FF2B5EF4-FFF2-40B4-BE49-F238E27FC236}">
                <a16:creationId xmlns:a16="http://schemas.microsoft.com/office/drawing/2014/main" id="{7B97E82F-E36A-424E-9FA7-52844F92AF76}"/>
              </a:ext>
            </a:extLst>
          </p:cNvPr>
          <p:cNvSpPr>
            <a:spLocks noGrp="1"/>
          </p:cNvSpPr>
          <p:nvPr>
            <p:ph type="title"/>
          </p:nvPr>
        </p:nvSpPr>
        <p:spPr>
          <a:xfrm>
            <a:off x="838199" y="114868"/>
            <a:ext cx="10053587" cy="1325563"/>
          </a:xfrm>
        </p:spPr>
        <p:txBody>
          <a:bodyPr/>
          <a:lstStyle>
            <a:lvl1pPr>
              <a:defRPr>
                <a:solidFill>
                  <a:srgbClr val="FFFFFF"/>
                </a:solidFill>
              </a:defRPr>
            </a:lvl1pPr>
          </a:lstStyle>
          <a:p>
            <a:r>
              <a:rPr lang="en-US"/>
              <a:t>Click to edit Master title style</a:t>
            </a:r>
          </a:p>
        </p:txBody>
      </p:sp>
      <p:sp>
        <p:nvSpPr>
          <p:cNvPr id="7" name="Content Placeholder 4">
            <a:extLst>
              <a:ext uri="{FF2B5EF4-FFF2-40B4-BE49-F238E27FC236}">
                <a16:creationId xmlns:a16="http://schemas.microsoft.com/office/drawing/2014/main" id="{B07B6882-1D07-FB4F-8ACF-30988108808F}"/>
              </a:ext>
            </a:extLst>
          </p:cNvPr>
          <p:cNvSpPr>
            <a:spLocks noGrp="1"/>
          </p:cNvSpPr>
          <p:nvPr>
            <p:ph sz="quarter" idx="13"/>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5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p>
          <a:p>
            <a:r>
              <a:rPr lang="en-US" sz="1100">
                <a:latin typeface="Segoe UI Light" panose="020B0502040204020203" pitchFamily="34" charset="0"/>
                <a:ea typeface="Myriad Pro Light" charset="0"/>
                <a:cs typeface="Myriad Pro Light" charset="0"/>
              </a:rPr>
              <a:t>Name and date of presentation here, (include slide # if needed)</a:t>
            </a:r>
          </a:p>
        </p:txBody>
      </p:sp>
      <p:sp>
        <p:nvSpPr>
          <p:cNvPr id="5" name="Content Placeholder 4"/>
          <p:cNvSpPr>
            <a:spLocks noGrp="1"/>
          </p:cNvSpPr>
          <p:nvPr>
            <p:ph sz="quarter" idx="11"/>
          </p:nvPr>
        </p:nvSpPr>
        <p:spPr>
          <a:xfrm>
            <a:off x="838200" y="1838325"/>
            <a:ext cx="10515600" cy="377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08" y="5970521"/>
            <a:ext cx="427476" cy="543402"/>
          </a:xfrm>
          <a:prstGeom prst="rect">
            <a:avLst/>
          </a:prstGeom>
        </p:spPr>
      </p:pic>
    </p:spTree>
    <p:extLst>
      <p:ext uri="{BB962C8B-B14F-4D97-AF65-F5344CB8AC3E}">
        <p14:creationId xmlns:p14="http://schemas.microsoft.com/office/powerpoint/2010/main" val="230507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ftSwoop_Image+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BA598793-2E67-864A-A67E-2F9E00BC9B96}"/>
              </a:ext>
            </a:extLst>
          </p:cNvPr>
          <p:cNvSpPr>
            <a:spLocks noGrp="1"/>
          </p:cNvSpPr>
          <p:nvPr>
            <p:ph type="pic" sz="quarter" idx="26"/>
          </p:nvPr>
        </p:nvSpPr>
        <p:spPr>
          <a:xfrm>
            <a:off x="2750075" y="0"/>
            <a:ext cx="9441925"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10" name="Picture Placeholder 20">
            <a:extLst>
              <a:ext uri="{FF2B5EF4-FFF2-40B4-BE49-F238E27FC236}">
                <a16:creationId xmlns:a16="http://schemas.microsoft.com/office/drawing/2014/main" id="{E68F8607-9B89-FE47-A197-1AA3F1FF15F1}"/>
              </a:ext>
            </a:extLst>
          </p:cNvPr>
          <p:cNvSpPr>
            <a:spLocks noGrp="1"/>
          </p:cNvSpPr>
          <p:nvPr>
            <p:ph type="pic" sz="quarter" idx="27"/>
          </p:nvPr>
        </p:nvSpPr>
        <p:spPr>
          <a:xfrm>
            <a:off x="6875" y="-1"/>
            <a:ext cx="3244325" cy="6857999"/>
          </a:xfrm>
        </p:spPr>
        <p:txBody>
          <a:bodyPr>
            <a:normAutofit/>
          </a:bodyPr>
          <a:lstStyle>
            <a:lvl1pPr marL="0" indent="0" algn="ctr">
              <a:buNone/>
              <a:defRPr sz="1400">
                <a:solidFill>
                  <a:srgbClr val="FFFFFF"/>
                </a:solidFill>
              </a:defRPr>
            </a:lvl1pPr>
          </a:lstStyle>
          <a:p>
            <a:r>
              <a:rPr lang="en-US"/>
              <a:t>Click icon to add picture</a:t>
            </a:r>
          </a:p>
        </p:txBody>
      </p:sp>
      <p:sp>
        <p:nvSpPr>
          <p:cNvPr id="7" name="Title 1">
            <a:extLst>
              <a:ext uri="{FF2B5EF4-FFF2-40B4-BE49-F238E27FC236}">
                <a16:creationId xmlns:a16="http://schemas.microsoft.com/office/drawing/2014/main" id="{3F212571-780B-4946-9F3A-60C10C21A9B1}"/>
              </a:ext>
            </a:extLst>
          </p:cNvPr>
          <p:cNvSpPr>
            <a:spLocks noGrp="1"/>
          </p:cNvSpPr>
          <p:nvPr>
            <p:ph type="title"/>
          </p:nvPr>
        </p:nvSpPr>
        <p:spPr>
          <a:xfrm>
            <a:off x="247749" y="2260233"/>
            <a:ext cx="2617372" cy="1925686"/>
          </a:xfrm>
        </p:spPr>
        <p:txBody>
          <a:bodyPr>
            <a:norm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209694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deba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5" descr="Shape, rectangle&#10;&#10;Description automatically generated">
            <a:extLst>
              <a:ext uri="{FF2B5EF4-FFF2-40B4-BE49-F238E27FC236}">
                <a16:creationId xmlns:a16="http://schemas.microsoft.com/office/drawing/2014/main" id="{D43C431C-6D3C-47D9-B119-53D8FA3FB26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832" b="832"/>
          <a:stretch>
            <a:fillRect/>
          </a:stretch>
        </p:blipFill>
        <p:spPr>
          <a:xfrm>
            <a:off x="-2178" y="-1"/>
            <a:ext cx="3244325" cy="6857999"/>
          </a:xfrm>
          <a:prstGeom prst="rect">
            <a:avLst/>
          </a:prstGeom>
        </p:spPr>
      </p:pic>
      <p:sp>
        <p:nvSpPr>
          <p:cNvPr id="2" name="Title 1"/>
          <p:cNvSpPr>
            <a:spLocks noGrp="1"/>
          </p:cNvSpPr>
          <p:nvPr>
            <p:ph type="title"/>
          </p:nvPr>
        </p:nvSpPr>
        <p:spPr>
          <a:xfrm>
            <a:off x="304800" y="485775"/>
            <a:ext cx="2371725" cy="5256999"/>
          </a:xfrm>
        </p:spPr>
        <p:txBody>
          <a:bodyPr>
            <a:normAutofit/>
          </a:bodyPr>
          <a:lstStyle>
            <a:lvl1pPr>
              <a:defRPr sz="3200">
                <a:solidFill>
                  <a:schemeClr val="bg1"/>
                </a:solidFill>
              </a:defRPr>
            </a:lvl1pPr>
          </a:lstStyle>
          <a:p>
            <a:r>
              <a:rPr lang="en-US"/>
              <a:t>Click to edit Master title style</a:t>
            </a:r>
          </a:p>
        </p:txBody>
      </p:sp>
      <p:sp>
        <p:nvSpPr>
          <p:cNvPr id="5" name="Content Placeholder 4"/>
          <p:cNvSpPr>
            <a:spLocks noGrp="1"/>
          </p:cNvSpPr>
          <p:nvPr>
            <p:ph sz="quarter" idx="11"/>
          </p:nvPr>
        </p:nvSpPr>
        <p:spPr>
          <a:xfrm>
            <a:off x="3743324" y="657546"/>
            <a:ext cx="7610475" cy="4957947"/>
          </a:xfrm>
        </p:spPr>
        <p:txBody>
          <a:bodyPr anchor="ctr" anchorCtr="0"/>
          <a:lstStyle/>
          <a:p>
            <a:pPr lvl="0"/>
            <a:r>
              <a:rPr lang="en-US"/>
              <a:t>Click to edit Master text styles</a:t>
            </a:r>
          </a:p>
          <a:p>
            <a:pPr lvl="1"/>
            <a:r>
              <a:rPr lang="en-US"/>
              <a:t>Second level</a:t>
            </a:r>
          </a:p>
          <a:p>
            <a:pPr lvl="2"/>
            <a:r>
              <a:rPr lang="en-US"/>
              <a:t>Third level</a:t>
            </a:r>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8/13/25</a:t>
            </a:fld>
            <a:endParaRPr lang="en-US"/>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51023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ftSwoop_Mid_Imag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0">
            <a:extLst>
              <a:ext uri="{FF2B5EF4-FFF2-40B4-BE49-F238E27FC236}">
                <a16:creationId xmlns:a16="http://schemas.microsoft.com/office/drawing/2014/main" id="{E4ED1C95-9ED7-304B-8941-2358665D577E}"/>
              </a:ext>
            </a:extLst>
          </p:cNvPr>
          <p:cNvSpPr>
            <a:spLocks noGrp="1"/>
          </p:cNvSpPr>
          <p:nvPr>
            <p:ph type="pic" sz="quarter" idx="27"/>
          </p:nvPr>
        </p:nvSpPr>
        <p:spPr>
          <a:xfrm>
            <a:off x="3138" y="0"/>
            <a:ext cx="5121184"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BCB50D76-5889-234C-B8F2-BAB3E0C78442}"/>
              </a:ext>
            </a:extLst>
          </p:cNvPr>
          <p:cNvSpPr>
            <a:spLocks noGrp="1"/>
          </p:cNvSpPr>
          <p:nvPr>
            <p:ph type="pic" sz="quarter" idx="26"/>
          </p:nvPr>
        </p:nvSpPr>
        <p:spPr>
          <a:xfrm>
            <a:off x="4372620" y="0"/>
            <a:ext cx="7819380"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2" name="Title 1">
            <a:extLst>
              <a:ext uri="{FF2B5EF4-FFF2-40B4-BE49-F238E27FC236}">
                <a16:creationId xmlns:a16="http://schemas.microsoft.com/office/drawing/2014/main" id="{28A75CAB-957C-9743-90E9-0B44792D31C3}"/>
              </a:ext>
            </a:extLst>
          </p:cNvPr>
          <p:cNvSpPr>
            <a:spLocks noGrp="1"/>
          </p:cNvSpPr>
          <p:nvPr>
            <p:ph type="title"/>
          </p:nvPr>
        </p:nvSpPr>
        <p:spPr>
          <a:xfrm>
            <a:off x="301935" y="268873"/>
            <a:ext cx="4118811" cy="1325563"/>
          </a:xfrm>
        </p:spPr>
        <p:txBody>
          <a:bodyPr>
            <a:normAutofit/>
          </a:bodyPr>
          <a:lstStyle>
            <a:lvl1pPr>
              <a:defRPr sz="3200">
                <a:solidFill>
                  <a:srgbClr val="FFFFFF"/>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13071A4E-0060-4042-900A-F6164249FF9C}"/>
              </a:ext>
            </a:extLst>
          </p:cNvPr>
          <p:cNvSpPr>
            <a:spLocks noGrp="1"/>
          </p:cNvSpPr>
          <p:nvPr>
            <p:ph sz="quarter" idx="13"/>
          </p:nvPr>
        </p:nvSpPr>
        <p:spPr>
          <a:xfrm>
            <a:off x="301935" y="1800171"/>
            <a:ext cx="4118811" cy="3961237"/>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123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nnepin Coun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0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4572001"/>
            <a:ext cx="12192000" cy="110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726540"/>
            <a:ext cx="10515600" cy="533949"/>
          </a:xfrm>
        </p:spPr>
        <p:txBody>
          <a:bodyPr anchor="ctr"/>
          <a:lstStyle>
            <a:lvl1pPr>
              <a:defRPr b="0" i="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p>
        </p:txBody>
      </p:sp>
      <p:sp>
        <p:nvSpPr>
          <p:cNvPr id="5" name="Picture Placeholder 4"/>
          <p:cNvSpPr>
            <a:spLocks noGrp="1"/>
          </p:cNvSpPr>
          <p:nvPr>
            <p:ph type="pic" sz="quarter" idx="11"/>
          </p:nvPr>
        </p:nvSpPr>
        <p:spPr>
          <a:xfrm>
            <a:off x="0" y="0"/>
            <a:ext cx="12192000" cy="4572000"/>
          </a:xfrm>
        </p:spPr>
        <p:txBody>
          <a:bodyPr/>
          <a:lstStyle>
            <a:lvl1pPr marL="0" indent="0" algn="ctr">
              <a:buNone/>
              <a:defRPr/>
            </a:lvl1pPr>
          </a:lstStyle>
          <a:p>
            <a:r>
              <a:rPr lang="en-US"/>
              <a:t>Click icon to add picture</a:t>
            </a:r>
          </a:p>
        </p:txBody>
      </p:sp>
      <p:sp>
        <p:nvSpPr>
          <p:cNvPr id="10" name="Text Placeholder 9"/>
          <p:cNvSpPr>
            <a:spLocks noGrp="1"/>
          </p:cNvSpPr>
          <p:nvPr>
            <p:ph type="body" sz="quarter" idx="12" hasCustomPrompt="1"/>
          </p:nvPr>
        </p:nvSpPr>
        <p:spPr>
          <a:xfrm>
            <a:off x="838200" y="5357813"/>
            <a:ext cx="10515600" cy="236537"/>
          </a:xfrm>
        </p:spPr>
        <p:txBody>
          <a:bodyPr anchor="ctr">
            <a:noAutofit/>
          </a:bodyPr>
          <a:lstStyle>
            <a:lvl1pPr marL="0" indent="0">
              <a:buNone/>
              <a:defRPr sz="16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228600" marR="0" lvl="0" indent="-228600" algn="l" defTabSz="914400" rtl="0" eaLnBrk="1" fontAlgn="auto" latinLnBrk="0" hangingPunct="1">
              <a:lnSpc>
                <a:spcPct val="100000"/>
              </a:lnSpc>
              <a:spcBef>
                <a:spcPts val="1000"/>
              </a:spcBef>
              <a:spcAft>
                <a:spcPts val="1200"/>
              </a:spcAft>
              <a:buClrTx/>
              <a:buSzTx/>
              <a:tabLst/>
              <a:defRPr/>
            </a:pPr>
            <a:r>
              <a:rPr lang="en-US"/>
              <a:t>Department and presenter name here</a:t>
            </a:r>
          </a:p>
        </p:txBody>
      </p:sp>
      <p:sp>
        <p:nvSpPr>
          <p:cNvPr id="2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8/13/25</a:t>
            </a:fld>
            <a:endParaRPr lang="en-US"/>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403085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092A-0D34-4708-B214-AF3B234D9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5BA1A-28AC-4ADE-9F92-0CCD36834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D49A8-F29F-4CA9-B81D-1214CDE66F9C}"/>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7B0128D9-47DB-4188-B5D6-11311C163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6B31A-F19C-47EA-8E63-A055E06A22E4}"/>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299513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838200" y="1838325"/>
            <a:ext cx="10515600" cy="377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8/13/25</a:t>
            </a:fld>
            <a:endParaRPr lang="en-US"/>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69928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5" descr="Shape, rectangle&#10;&#10;Description automatically generated">
            <a:extLst>
              <a:ext uri="{FF2B5EF4-FFF2-40B4-BE49-F238E27FC236}">
                <a16:creationId xmlns:a16="http://schemas.microsoft.com/office/drawing/2014/main" id="{D43C431C-6D3C-47D9-B119-53D8FA3FB26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832" b="832"/>
          <a:stretch>
            <a:fillRect/>
          </a:stretch>
        </p:blipFill>
        <p:spPr>
          <a:xfrm>
            <a:off x="-2178" y="-1"/>
            <a:ext cx="3244325" cy="6857999"/>
          </a:xfrm>
          <a:prstGeom prst="rect">
            <a:avLst/>
          </a:prstGeom>
        </p:spPr>
      </p:pic>
      <p:sp>
        <p:nvSpPr>
          <p:cNvPr id="2" name="Title 1"/>
          <p:cNvSpPr>
            <a:spLocks noGrp="1"/>
          </p:cNvSpPr>
          <p:nvPr>
            <p:ph type="title"/>
          </p:nvPr>
        </p:nvSpPr>
        <p:spPr>
          <a:xfrm>
            <a:off x="304800" y="485775"/>
            <a:ext cx="2371725" cy="5256999"/>
          </a:xfrm>
        </p:spPr>
        <p:txBody>
          <a:bodyPr>
            <a:normAutofit/>
          </a:bodyPr>
          <a:lstStyle>
            <a:lvl1pPr>
              <a:defRPr sz="3200">
                <a:solidFill>
                  <a:schemeClr val="bg1"/>
                </a:solidFill>
              </a:defRPr>
            </a:lvl1pPr>
          </a:lstStyle>
          <a:p>
            <a:r>
              <a:rPr lang="en-US"/>
              <a:t>Click to edit Master title style</a:t>
            </a:r>
          </a:p>
        </p:txBody>
      </p:sp>
      <p:sp>
        <p:nvSpPr>
          <p:cNvPr id="5" name="Content Placeholder 4"/>
          <p:cNvSpPr>
            <a:spLocks noGrp="1"/>
          </p:cNvSpPr>
          <p:nvPr>
            <p:ph sz="quarter" idx="11"/>
          </p:nvPr>
        </p:nvSpPr>
        <p:spPr>
          <a:xfrm>
            <a:off x="3743324" y="657546"/>
            <a:ext cx="7610475" cy="4957947"/>
          </a:xfrm>
        </p:spPr>
        <p:txBody>
          <a:bodyPr anchor="ctr" anchorCtr="0"/>
          <a:lstStyle/>
          <a:p>
            <a:pPr lvl="0"/>
            <a:r>
              <a:rPr lang="en-US"/>
              <a:t>Click to edit Master text styles</a:t>
            </a:r>
          </a:p>
          <a:p>
            <a:pPr lvl="1"/>
            <a:r>
              <a:rPr lang="en-US"/>
              <a:t>Second level</a:t>
            </a:r>
          </a:p>
          <a:p>
            <a:pPr lvl="2"/>
            <a:r>
              <a:rPr lang="en-US"/>
              <a:t>Third level</a:t>
            </a:r>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8/13/25</a:t>
            </a:fld>
            <a:endParaRPr lang="en-US"/>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58890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A317055-FCA8-4C35-BD82-DDB9B8FBEC17}" type="datetime1">
              <a:rPr lang="en-US" smtClean="0"/>
              <a:t>8/13/25</a:t>
            </a:fld>
            <a:endParaRPr lang="en-US"/>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58226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F992B3D-C2B2-450A-A96E-5261C91CE8A4}" type="datetime1">
              <a:rPr lang="en-US" smtClean="0"/>
              <a:t>8/13/25</a:t>
            </a:fld>
            <a:endParaRPr lang="en-US"/>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172002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B Cur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Content Placeholder 4"/>
          <p:cNvSpPr>
            <a:spLocks noGrp="1"/>
          </p:cNvSpPr>
          <p:nvPr>
            <p:ph sz="quarter" idx="11"/>
          </p:nvPr>
        </p:nvSpPr>
        <p:spPr>
          <a:xfrm>
            <a:off x="838200" y="1838325"/>
            <a:ext cx="10515600" cy="32576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A08F7D9-D59E-4240-AA11-4AEC9F384084}"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418246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398803" y="1828800"/>
            <a:ext cx="4954997" cy="379744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838200" y="365125"/>
            <a:ext cx="10515600" cy="1325563"/>
          </a:xfrm>
        </p:spPr>
        <p:txBody>
          <a:bodyPr/>
          <a:lstStyle/>
          <a:p>
            <a:r>
              <a:rPr lang="en-US"/>
              <a:t>Click to edit Master title style</a:t>
            </a:r>
          </a:p>
        </p:txBody>
      </p:sp>
      <p:sp>
        <p:nvSpPr>
          <p:cNvPr id="9"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3908" y="5970521"/>
            <a:ext cx="427476" cy="543402"/>
          </a:xfrm>
          <a:prstGeom prst="rect">
            <a:avLst/>
          </a:prstGeom>
        </p:spPr>
      </p:pic>
      <p:sp>
        <p:nvSpPr>
          <p:cNvPr id="1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FB0F0C3-DBBF-41BB-9C0F-8C0E86DF377B}" type="datetime1">
              <a:rPr lang="en-US" smtClean="0"/>
              <a:t>8/13/25</a:t>
            </a:fld>
            <a:endParaRPr lang="en-US"/>
          </a:p>
        </p:txBody>
      </p:sp>
      <p:sp>
        <p:nvSpPr>
          <p:cNvPr id="17"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125810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6"/>
          <p:cNvSpPr>
            <a:spLocks noGrp="1"/>
          </p:cNvSpPr>
          <p:nvPr>
            <p:ph sz="quarter" idx="12"/>
          </p:nvPr>
        </p:nvSpPr>
        <p:spPr>
          <a:xfrm>
            <a:off x="6398803" y="2654132"/>
            <a:ext cx="4954997" cy="2972117"/>
          </a:xfrm>
          <a:noFill/>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38199" y="2654132"/>
            <a:ext cx="4954997" cy="297211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4" hasCustomPrompt="1"/>
          </p:nvPr>
        </p:nvSpPr>
        <p:spPr>
          <a:xfrm>
            <a:off x="6398802"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a:t>Click to edit Master title style</a:t>
            </a:r>
          </a:p>
        </p:txBody>
      </p:sp>
      <p:sp>
        <p:nvSpPr>
          <p:cNvPr id="8" name="Text Placeholder 3"/>
          <p:cNvSpPr>
            <a:spLocks noGrp="1"/>
          </p:cNvSpPr>
          <p:nvPr>
            <p:ph type="body" sz="quarter" idx="15" hasCustomPrompt="1"/>
          </p:nvPr>
        </p:nvSpPr>
        <p:spPr>
          <a:xfrm>
            <a:off x="855038"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a:t>Click to edit Master title style</a:t>
            </a:r>
          </a:p>
        </p:txBody>
      </p:sp>
      <p:sp>
        <p:nvSpPr>
          <p:cNvPr id="13"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10DC1E3E-E3CD-4299-B00C-3DDCEDBC040A}" type="datetime1">
              <a:rPr lang="en-US" smtClean="0"/>
              <a:t>8/13/25</a:t>
            </a:fld>
            <a:endParaRPr lang="en-US"/>
          </a:p>
        </p:txBody>
      </p:sp>
      <p:sp>
        <p:nvSpPr>
          <p:cNvPr id="15"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625830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30143"/>
            <a:ext cx="10515601" cy="1325563"/>
          </a:xfrm>
        </p:spPr>
        <p:txBody>
          <a:bodyPr/>
          <a:lstStyle>
            <a:lvl1pPr>
              <a:defRPr>
                <a:solidFill>
                  <a:schemeClr val="bg1"/>
                </a:solidFill>
              </a:defRPr>
            </a:lvl1pPr>
          </a:lstStyle>
          <a:p>
            <a:r>
              <a:rPr lang="en-US"/>
              <a:t>Click to edit Master title style</a:t>
            </a:r>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EC5EDF3-A189-4AB1-8907-5616A1677EFE}" type="datetime1">
              <a:rPr lang="en-US" smtClean="0"/>
              <a:t>8/13/25</a:t>
            </a:fld>
            <a:endParaRPr lang="en-US"/>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920863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p>
        </p:txBody>
      </p:sp>
      <p:sp>
        <p:nvSpPr>
          <p:cNvPr id="1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2CF2B1C-D339-4B39-99A3-9C9269834B47}" type="datetime1">
              <a:rPr lang="en-US" smtClean="0"/>
              <a:t>8/13/25</a:t>
            </a:fld>
            <a:endParaRPr lang="en-US"/>
          </a:p>
        </p:txBody>
      </p:sp>
      <p:sp>
        <p:nvSpPr>
          <p:cNvPr id="1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91146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ontent B">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p>
        </p:txBody>
      </p:sp>
      <p:sp>
        <p:nvSpPr>
          <p:cNvPr id="8" name="Title 1"/>
          <p:cNvSpPr>
            <a:spLocks noGrp="1"/>
          </p:cNvSpPr>
          <p:nvPr>
            <p:ph type="title"/>
          </p:nvPr>
        </p:nvSpPr>
        <p:spPr>
          <a:xfrm>
            <a:off x="838200" y="365125"/>
            <a:ext cx="4954996" cy="1325563"/>
          </a:xfrm>
        </p:spPr>
        <p:txBody>
          <a:bodyPr/>
          <a:lstStyle>
            <a:lvl1pPr>
              <a:defRPr>
                <a:solidFill>
                  <a:schemeClr val="bg2"/>
                </a:solidFill>
              </a:defRPr>
            </a:lvl1pPr>
          </a:lstStyle>
          <a:p>
            <a:r>
              <a:rPr lang="en-US"/>
              <a:t>Click to edit Master title style</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C7A03E8-5071-426F-BBFC-806F39D27713}"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91267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2B8E-DBAE-4895-91DE-45F9B6CA05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F65B14-E941-46A4-99AF-3962DB5BF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1152C6-4694-4A42-A9F9-FF9B346B0098}"/>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E9C3CD70-2D90-450A-9D5F-7D4BBB6ED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23B24-8F04-4360-A0F5-16A8DEFB80F3}"/>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817893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tion with Content">
    <p:bg>
      <p:bgPr>
        <a:solidFill>
          <a:srgbClr val="FFFFFF"/>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838198" y="1212760"/>
            <a:ext cx="4954589" cy="3313684"/>
          </a:xfrm>
        </p:spPr>
        <p:txBody>
          <a:bodyPr anchor="ctr"/>
          <a:lstStyle>
            <a:lvl1pPr marL="0" indent="0">
              <a:spcBef>
                <a:spcPts val="600"/>
              </a:spcBef>
              <a:spcAft>
                <a:spcPts val="600"/>
              </a:spcAft>
              <a:buNone/>
              <a:defRPr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Click to insert text</a:t>
            </a:r>
          </a:p>
        </p:txBody>
      </p:sp>
      <p:sp>
        <p:nvSpPr>
          <p:cNvPr id="3" name="Content Placeholder 2"/>
          <p:cNvSpPr>
            <a:spLocks noGrp="1"/>
          </p:cNvSpPr>
          <p:nvPr>
            <p:ph sz="quarter" idx="16"/>
          </p:nvPr>
        </p:nvSpPr>
        <p:spPr>
          <a:xfrm>
            <a:off x="6431280" y="0"/>
            <a:ext cx="5760720" cy="6858000"/>
          </a:xfrm>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a:buNone/>
              <a:tabLst/>
              <a:defRPr/>
            </a:pPr>
            <a:r>
              <a:rPr lang="en-US"/>
              <a:t>Click to edit Master text styles</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D8C7E71-36C2-4ABA-AF3A-C398CA75BC22}" type="datetime1">
              <a:rPr lang="en-US" smtClean="0"/>
              <a:t>8/13/25</a:t>
            </a:fld>
            <a:endParaRPr lang="en-US"/>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897381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s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lvl1pPr>
          </a:lstStyle>
          <a:p>
            <a:r>
              <a:rPr lang="en-US"/>
              <a:t>Click icon to add picture</a:t>
            </a:r>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lvl1pPr>
          </a:lstStyle>
          <a:p>
            <a:r>
              <a:rPr lang="en-US"/>
              <a:t>Click icon to add picture</a:t>
            </a:r>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B54623B-B854-44BC-AF39-99FAFB9CA30B}"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492471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s with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lvl1pPr>
              <a:defRPr>
                <a:solidFill>
                  <a:schemeClr val="bg1"/>
                </a:solidFill>
              </a:defRPr>
            </a:lvl1p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solidFill>
                  <a:schemeClr val="bg1"/>
                </a:solidFill>
              </a:defRPr>
            </a:lvl1pPr>
          </a:lstStyle>
          <a:p>
            <a:r>
              <a:rPr lang="en-US"/>
              <a:t>Click icon to add picture</a:t>
            </a:r>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solidFill>
                  <a:schemeClr val="bg1"/>
                </a:solidFill>
              </a:defRPr>
            </a:lvl1pPr>
          </a:lstStyle>
          <a:p>
            <a:r>
              <a:rPr lang="en-US"/>
              <a:t>Click icon to add picture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86A9006-0F59-4A55-8631-B1034FE8F419}"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953121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lvl1pPr>
          </a:lstStyle>
          <a:p>
            <a:r>
              <a:rPr lang="en-US"/>
              <a:t>Click icon to add picture</a:t>
            </a:r>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lvl1pPr>
          </a:lstStyle>
          <a:p>
            <a:r>
              <a:rPr lang="en-US"/>
              <a:t>Click icon to add picture</a:t>
            </a:r>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lvl1pPr>
          </a:lstStyle>
          <a:p>
            <a:r>
              <a:rPr lang="en-US"/>
              <a:t>Click icon to add picture</a:t>
            </a:r>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1000"/>
              </a:spcBef>
              <a:spcAft>
                <a:spcPts val="12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FD1F568-8353-4B90-9947-9AC553062B79}"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382154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ontent(3)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D85D91-1EBF-4DEB-BFAD-CC476E1CAD36}"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89028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C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196781" y="365125"/>
            <a:ext cx="4954996" cy="1325563"/>
          </a:xfrm>
        </p:spPr>
        <p:txBody>
          <a:bodyPr/>
          <a:lstStyle/>
          <a:p>
            <a:r>
              <a:rPr lang="en-US"/>
              <a:t>Click to edit Master title style</a:t>
            </a:r>
          </a:p>
        </p:txBody>
      </p:sp>
      <p:sp>
        <p:nvSpPr>
          <p:cNvPr id="5" name="Content Placeholder 6"/>
          <p:cNvSpPr>
            <a:spLocks noGrp="1"/>
          </p:cNvSpPr>
          <p:nvPr>
            <p:ph sz="quarter" idx="13"/>
          </p:nvPr>
        </p:nvSpPr>
        <p:spPr>
          <a:xfrm>
            <a:off x="6196780"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6197456" y="6291608"/>
            <a:ext cx="1095411"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8C73B70-75CD-4A1E-8BB0-439AE3CA22C7}" type="datetime1">
              <a:rPr lang="en-US" smtClean="0"/>
              <a:t>8/13/25</a:t>
            </a:fld>
            <a:endParaRPr lang="en-US"/>
          </a:p>
        </p:txBody>
      </p:sp>
      <p:sp>
        <p:nvSpPr>
          <p:cNvPr id="9" name="Slide Number Placeholder 5"/>
          <p:cNvSpPr>
            <a:spLocks noGrp="1"/>
          </p:cNvSpPr>
          <p:nvPr>
            <p:ph type="sldNum" sz="quarter" idx="4"/>
          </p:nvPr>
        </p:nvSpPr>
        <p:spPr>
          <a:xfrm>
            <a:off x="7372152" y="6291608"/>
            <a:ext cx="425594"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386151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Ca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20" hasCustomPrompt="1"/>
          </p:nvPr>
        </p:nvSpPr>
        <p:spPr>
          <a:xfrm>
            <a:off x="1606226" y="2555766"/>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141859" y="2555765"/>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9" name="Text Placeholder 6"/>
          <p:cNvSpPr>
            <a:spLocks noGrp="1"/>
          </p:cNvSpPr>
          <p:nvPr>
            <p:ph type="body" sz="quarter" idx="22" hasCustomPrompt="1"/>
          </p:nvPr>
        </p:nvSpPr>
        <p:spPr>
          <a:xfrm>
            <a:off x="8677492" y="2555764"/>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5807C767-903A-414C-ACF4-866DEBBEE1E1}"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044360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2" name="Text Placeholder 6"/>
          <p:cNvSpPr>
            <a:spLocks noGrp="1"/>
          </p:cNvSpPr>
          <p:nvPr>
            <p:ph type="body" sz="quarter" idx="17" hasCustomPrompt="1"/>
          </p:nvPr>
        </p:nvSpPr>
        <p:spPr>
          <a:xfrm>
            <a:off x="838200" y="2270805"/>
            <a:ext cx="2668588" cy="547574"/>
          </a:xfrm>
        </p:spPr>
        <p:txBody>
          <a:bodyPr anchor="ctr">
            <a:normAutofit/>
          </a:bodyPr>
          <a:lstStyle>
            <a:lvl1pPr marL="0" indent="0">
              <a:buNone/>
              <a:defRPr sz="24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Title here</a:t>
            </a:r>
          </a:p>
        </p:txBody>
      </p:sp>
      <p:sp>
        <p:nvSpPr>
          <p:cNvPr id="23" name="Text Placeholder 6"/>
          <p:cNvSpPr>
            <a:spLocks noGrp="1"/>
          </p:cNvSpPr>
          <p:nvPr>
            <p:ph type="body" sz="quarter" idx="18" hasCustomPrompt="1"/>
          </p:nvPr>
        </p:nvSpPr>
        <p:spPr>
          <a:xfrm>
            <a:off x="838200" y="3387863"/>
            <a:ext cx="2668588" cy="547574"/>
          </a:xfrm>
        </p:spPr>
        <p:txBody>
          <a:bodyPr anchor="ctr">
            <a:normAutofit/>
          </a:bodyPr>
          <a:lstStyle>
            <a:lvl1pPr marL="0" indent="0">
              <a:buNone/>
              <a:defRPr sz="2400" baseline="0">
                <a:solidFill>
                  <a:schemeClr val="bg1"/>
                </a:solidFill>
              </a:defRPr>
            </a:lvl1pPr>
          </a:lstStyle>
          <a:p>
            <a:pPr lvl="0"/>
            <a:r>
              <a:rPr lang="en-US"/>
              <a:t>Title here</a:t>
            </a:r>
          </a:p>
        </p:txBody>
      </p:sp>
      <p:sp>
        <p:nvSpPr>
          <p:cNvPr id="24" name="Text Placeholder 6"/>
          <p:cNvSpPr>
            <a:spLocks noGrp="1"/>
          </p:cNvSpPr>
          <p:nvPr>
            <p:ph type="body" sz="quarter" idx="19" hasCustomPrompt="1"/>
          </p:nvPr>
        </p:nvSpPr>
        <p:spPr>
          <a:xfrm>
            <a:off x="838199" y="4504921"/>
            <a:ext cx="2668588" cy="547574"/>
          </a:xfrm>
        </p:spPr>
        <p:txBody>
          <a:bodyPr anchor="ctr">
            <a:normAutofit/>
          </a:bodyPr>
          <a:lstStyle>
            <a:lvl1pPr marL="0" indent="0">
              <a:buNone/>
              <a:defRPr sz="2400" baseline="0">
                <a:solidFill>
                  <a:schemeClr val="bg1"/>
                </a:solidFill>
              </a:defRPr>
            </a:lvl1pPr>
          </a:lstStyle>
          <a:p>
            <a:pPr lvl="0"/>
            <a:r>
              <a:rPr lang="en-US"/>
              <a:t>Title here</a:t>
            </a:r>
          </a:p>
        </p:txBody>
      </p:sp>
      <p:sp>
        <p:nvSpPr>
          <p:cNvPr id="25" name="Text Placeholder 6"/>
          <p:cNvSpPr>
            <a:spLocks noGrp="1"/>
          </p:cNvSpPr>
          <p:nvPr>
            <p:ph type="body" sz="quarter" idx="20" hasCustomPrompt="1"/>
          </p:nvPr>
        </p:nvSpPr>
        <p:spPr>
          <a:xfrm>
            <a:off x="4393018" y="2360689"/>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26" name="Text Placeholder 6"/>
          <p:cNvSpPr>
            <a:spLocks noGrp="1"/>
          </p:cNvSpPr>
          <p:nvPr>
            <p:ph type="body" sz="quarter" idx="21" hasCustomPrompt="1"/>
          </p:nvPr>
        </p:nvSpPr>
        <p:spPr>
          <a:xfrm>
            <a:off x="4393018" y="3487382"/>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27" name="Text Placeholder 6"/>
          <p:cNvSpPr>
            <a:spLocks noGrp="1"/>
          </p:cNvSpPr>
          <p:nvPr>
            <p:ph type="body" sz="quarter" idx="22" hasCustomPrompt="1"/>
          </p:nvPr>
        </p:nvSpPr>
        <p:spPr>
          <a:xfrm>
            <a:off x="4393018" y="4603767"/>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E6CB594-587B-408F-8498-0FDC16E47627}"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790534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3475"/>
            <a:ext cx="10515600" cy="1325563"/>
          </a:xfrm>
        </p:spPr>
        <p:txBody>
          <a:bodyPr/>
          <a:lstStyle>
            <a:lvl1pPr>
              <a:defRPr/>
            </a:lvl1pPr>
          </a:lstStyle>
          <a:p>
            <a:r>
              <a:rPr lang="en-US"/>
              <a:t>Click to edit Master title style</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8/13/25</a:t>
            </a:fld>
            <a:endParaRPr lang="en-US"/>
          </a:p>
        </p:txBody>
      </p:sp>
      <p:sp>
        <p:nvSpPr>
          <p:cNvPr id="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893411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err="1"/>
              <a:t>Name.name@email.email</a:t>
            </a:r>
            <a:r>
              <a:rPr lang="en-US"/>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Name here</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8/13/25</a:t>
            </a:fld>
            <a:endParaRPr lang="en-US"/>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429348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DDA4-463B-4E80-885A-7CAF13B58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FCC01-DBD4-48A9-8E23-2BFEAB4AA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DD2AB6-6E0E-461A-AE0E-4CC7941605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F0209A-ABC9-4EAC-99C1-F31DB2AC1585}"/>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6" name="Footer Placeholder 5">
            <a:extLst>
              <a:ext uri="{FF2B5EF4-FFF2-40B4-BE49-F238E27FC236}">
                <a16:creationId xmlns:a16="http://schemas.microsoft.com/office/drawing/2014/main" id="{E7A7A7E8-AC5C-4B87-8394-ED8E0BEF0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22F688-1438-4720-B67C-B8FDAD094737}"/>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3715043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me Card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err="1"/>
              <a:t>Name.name@email.email</a:t>
            </a:r>
            <a:r>
              <a:rPr lang="en-US"/>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aseline="0">
                <a:solidFill>
                  <a:schemeClr val="bg1"/>
                </a:solidFill>
                <a:latin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Name here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9424132-0D87-4B5A-8206-DC4B07EFCF8E}" type="datetime1">
              <a:rPr lang="en-US" smtClean="0"/>
              <a:t>8/13/25</a:t>
            </a:fld>
            <a:endParaRPr lang="en-US"/>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922375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179B642-FB32-464E-84E0-8E962A8B9AE8}" type="datetime1">
              <a:rPr lang="en-US" smtClean="0"/>
              <a:t>8/13/25</a:t>
            </a:fld>
            <a:endParaRPr lang="en-US"/>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11659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0E2CEB8-D2BA-4C32-903D-15433C36A806}" type="datetime1">
              <a:rPr lang="en-US" smtClean="0"/>
              <a:t>8/13/25</a:t>
            </a:fld>
            <a:endParaRPr lang="en-US"/>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576854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7"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8"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9"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0"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1" name="Text Placeholder 6"/>
          <p:cNvSpPr>
            <a:spLocks noGrp="1"/>
          </p:cNvSpPr>
          <p:nvPr>
            <p:ph type="body" sz="quarter" idx="20" hasCustomPrompt="1"/>
          </p:nvPr>
        </p:nvSpPr>
        <p:spPr>
          <a:xfrm>
            <a:off x="1089213"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2" name="Text Placeholder 6"/>
          <p:cNvSpPr>
            <a:spLocks noGrp="1"/>
          </p:cNvSpPr>
          <p:nvPr>
            <p:ph type="body" sz="quarter" idx="21" hasCustomPrompt="1"/>
          </p:nvPr>
        </p:nvSpPr>
        <p:spPr>
          <a:xfrm>
            <a:off x="3147704"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3" name="Text Placeholder 6"/>
          <p:cNvSpPr>
            <a:spLocks noGrp="1"/>
          </p:cNvSpPr>
          <p:nvPr>
            <p:ph type="body" sz="quarter" idx="22" hasCustomPrompt="1"/>
          </p:nvPr>
        </p:nvSpPr>
        <p:spPr>
          <a:xfrm>
            <a:off x="5289177"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4" name="Text Placeholder 6"/>
          <p:cNvSpPr>
            <a:spLocks noGrp="1"/>
          </p:cNvSpPr>
          <p:nvPr>
            <p:ph type="body" sz="quarter" idx="23" hasCustomPrompt="1"/>
          </p:nvPr>
        </p:nvSpPr>
        <p:spPr>
          <a:xfrm>
            <a:off x="7430650"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5" name="Text Placeholder 6"/>
          <p:cNvSpPr>
            <a:spLocks noGrp="1"/>
          </p:cNvSpPr>
          <p:nvPr>
            <p:ph type="body" sz="quarter" idx="24" hasCustomPrompt="1"/>
          </p:nvPr>
        </p:nvSpPr>
        <p:spPr>
          <a:xfrm>
            <a:off x="9486173" y="4187542"/>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6E13299-6D33-4D12-8497-96A5ACDC5113}" type="datetime1">
              <a:rPr lang="en-US" smtClean="0"/>
              <a:t>8/13/25</a:t>
            </a:fld>
            <a:endParaRPr lang="en-US"/>
          </a:p>
        </p:txBody>
      </p:sp>
      <p:sp>
        <p:nvSpPr>
          <p:cNvPr id="2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40375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Oval 3"/>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0"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1"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2"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3"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1" name="Picture Placeholder 20"/>
          <p:cNvSpPr>
            <a:spLocks noGrp="1"/>
          </p:cNvSpPr>
          <p:nvPr>
            <p:ph type="pic" sz="quarter" idx="25"/>
          </p:nvPr>
        </p:nvSpPr>
        <p:spPr>
          <a:xfrm>
            <a:off x="1089025" y="4153459"/>
            <a:ext cx="1614488" cy="1346433"/>
          </a:xfrm>
        </p:spPr>
        <p:txBody>
          <a:bodyPr>
            <a:normAutofit/>
          </a:bodyPr>
          <a:lstStyle>
            <a:lvl1pPr marL="0" indent="0" algn="ctr">
              <a:buNone/>
              <a:defRPr sz="1400"/>
            </a:lvl1pPr>
          </a:lstStyle>
          <a:p>
            <a:r>
              <a:rPr lang="en-US"/>
              <a:t>Click icon to add picture</a:t>
            </a:r>
          </a:p>
        </p:txBody>
      </p:sp>
      <p:sp>
        <p:nvSpPr>
          <p:cNvPr id="22" name="Picture Placeholder 20"/>
          <p:cNvSpPr>
            <a:spLocks noGrp="1"/>
          </p:cNvSpPr>
          <p:nvPr>
            <p:ph type="pic" sz="quarter" idx="26"/>
          </p:nvPr>
        </p:nvSpPr>
        <p:spPr>
          <a:xfrm>
            <a:off x="3144736" y="2021640"/>
            <a:ext cx="1614488" cy="1346433"/>
          </a:xfrm>
        </p:spPr>
        <p:txBody>
          <a:bodyPr>
            <a:normAutofit/>
          </a:bodyPr>
          <a:lstStyle>
            <a:lvl1pPr marL="0" indent="0" algn="ctr">
              <a:buNone/>
              <a:defRPr sz="1400"/>
            </a:lvl1pPr>
          </a:lstStyle>
          <a:p>
            <a:r>
              <a:rPr lang="en-US"/>
              <a:t>Click icon to add picture</a:t>
            </a:r>
          </a:p>
        </p:txBody>
      </p:sp>
      <p:sp>
        <p:nvSpPr>
          <p:cNvPr id="23" name="Picture Placeholder 20"/>
          <p:cNvSpPr>
            <a:spLocks noGrp="1"/>
          </p:cNvSpPr>
          <p:nvPr>
            <p:ph type="pic" sz="quarter" idx="27"/>
          </p:nvPr>
        </p:nvSpPr>
        <p:spPr>
          <a:xfrm>
            <a:off x="5289177" y="4183285"/>
            <a:ext cx="1614488" cy="1346433"/>
          </a:xfrm>
        </p:spPr>
        <p:txBody>
          <a:bodyPr>
            <a:normAutofit/>
          </a:bodyPr>
          <a:lstStyle>
            <a:lvl1pPr marL="0" indent="0" algn="ctr">
              <a:buNone/>
              <a:defRPr sz="1400"/>
            </a:lvl1pPr>
          </a:lstStyle>
          <a:p>
            <a:r>
              <a:rPr lang="en-US"/>
              <a:t>Click icon to add picture</a:t>
            </a:r>
          </a:p>
        </p:txBody>
      </p:sp>
      <p:sp>
        <p:nvSpPr>
          <p:cNvPr id="24" name="Picture Placeholder 20"/>
          <p:cNvSpPr>
            <a:spLocks noGrp="1"/>
          </p:cNvSpPr>
          <p:nvPr>
            <p:ph type="pic" sz="quarter" idx="28"/>
          </p:nvPr>
        </p:nvSpPr>
        <p:spPr>
          <a:xfrm>
            <a:off x="7342574" y="2021640"/>
            <a:ext cx="1614488" cy="1346433"/>
          </a:xfrm>
        </p:spPr>
        <p:txBody>
          <a:bodyPr>
            <a:normAutofit/>
          </a:bodyPr>
          <a:lstStyle>
            <a:lvl1pPr marL="0" indent="0" algn="ctr">
              <a:buNone/>
              <a:defRPr sz="1400"/>
            </a:lvl1pPr>
          </a:lstStyle>
          <a:p>
            <a:r>
              <a:rPr lang="en-US"/>
              <a:t>Click icon to add picture</a:t>
            </a:r>
          </a:p>
        </p:txBody>
      </p:sp>
      <p:sp>
        <p:nvSpPr>
          <p:cNvPr id="26" name="Picture Placeholder 20"/>
          <p:cNvSpPr>
            <a:spLocks noGrp="1"/>
          </p:cNvSpPr>
          <p:nvPr>
            <p:ph type="pic" sz="quarter" idx="29"/>
          </p:nvPr>
        </p:nvSpPr>
        <p:spPr>
          <a:xfrm>
            <a:off x="9486173" y="4153458"/>
            <a:ext cx="1614488" cy="1346433"/>
          </a:xfrm>
        </p:spPr>
        <p:txBody>
          <a:bodyPr>
            <a:normAutofit/>
          </a:bodyPr>
          <a:lstStyle>
            <a:lvl1pPr marL="0" indent="0" algn="ctr">
              <a:buNone/>
              <a:defRPr sz="1400"/>
            </a:lvl1pPr>
          </a:lstStyle>
          <a:p>
            <a:r>
              <a:rPr lang="en-US"/>
              <a:t>Click icon to add picture</a:t>
            </a:r>
          </a:p>
        </p:txBody>
      </p:sp>
      <p:sp>
        <p:nvSpPr>
          <p:cNvPr id="2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609618E-8EB9-4784-B49E-CD9F36CA76B6}" type="datetime1">
              <a:rPr lang="en-US" smtClean="0"/>
              <a:t>8/13/25</a:t>
            </a:fld>
            <a:endParaRPr lang="en-US"/>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671757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Swoop_White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7415-BF22-7C40-9D76-DE2B80285B32}"/>
              </a:ext>
            </a:extLst>
          </p:cNvPr>
          <p:cNvSpPr>
            <a:spLocks noGrp="1"/>
          </p:cNvSpPr>
          <p:nvPr>
            <p:ph type="title"/>
          </p:nvPr>
        </p:nvSpPr>
        <p:spPr>
          <a:xfrm>
            <a:off x="376187" y="114868"/>
            <a:ext cx="10515600" cy="1325563"/>
          </a:xfrm>
        </p:spPr>
        <p:txBody>
          <a:bodyPr/>
          <a:lstStyle>
            <a:lvl1pPr>
              <a:defRPr>
                <a:solidFill>
                  <a:srgbClr val="FFFFFF"/>
                </a:solidFill>
              </a:defRPr>
            </a:lvl1pPr>
          </a:lstStyle>
          <a:p>
            <a:r>
              <a:rPr lang="en-US"/>
              <a:t>Click to edit Master title style</a:t>
            </a:r>
          </a:p>
        </p:txBody>
      </p:sp>
      <p:sp>
        <p:nvSpPr>
          <p:cNvPr id="3" name="Date Placeholder 2">
            <a:extLst>
              <a:ext uri="{FF2B5EF4-FFF2-40B4-BE49-F238E27FC236}">
                <a16:creationId xmlns:a16="http://schemas.microsoft.com/office/drawing/2014/main" id="{37B66F5D-4A6E-744C-AD4B-DFB28BC49D11}"/>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2A593914-D139-C447-AE25-1187BE8C5702}"/>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7" name="Content Placeholder 4">
            <a:extLst>
              <a:ext uri="{FF2B5EF4-FFF2-40B4-BE49-F238E27FC236}">
                <a16:creationId xmlns:a16="http://schemas.microsoft.com/office/drawing/2014/main" id="{3E0D5588-2B18-4347-AD6A-A0450549F8D0}"/>
              </a:ext>
            </a:extLst>
          </p:cNvPr>
          <p:cNvSpPr>
            <a:spLocks noGrp="1"/>
          </p:cNvSpPr>
          <p:nvPr>
            <p:ph sz="quarter" idx="13"/>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549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Swo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F51CB2-C1F7-694B-99FD-8BCE491C7C13}"/>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A160D271-68B7-034F-BD79-68D6C79D6701}"/>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6" name="Title 1">
            <a:extLst>
              <a:ext uri="{FF2B5EF4-FFF2-40B4-BE49-F238E27FC236}">
                <a16:creationId xmlns:a16="http://schemas.microsoft.com/office/drawing/2014/main" id="{7B97E82F-E36A-424E-9FA7-52844F92AF76}"/>
              </a:ext>
            </a:extLst>
          </p:cNvPr>
          <p:cNvSpPr>
            <a:spLocks noGrp="1"/>
          </p:cNvSpPr>
          <p:nvPr>
            <p:ph type="title"/>
          </p:nvPr>
        </p:nvSpPr>
        <p:spPr>
          <a:xfrm>
            <a:off x="838199" y="114868"/>
            <a:ext cx="10053587" cy="1325563"/>
          </a:xfrm>
        </p:spPr>
        <p:txBody>
          <a:bodyPr/>
          <a:lstStyle>
            <a:lvl1pPr>
              <a:defRPr>
                <a:solidFill>
                  <a:srgbClr val="FFFFFF"/>
                </a:solidFill>
              </a:defRPr>
            </a:lvl1pPr>
          </a:lstStyle>
          <a:p>
            <a:r>
              <a:rPr lang="en-US"/>
              <a:t>Click to edit Master title style</a:t>
            </a:r>
          </a:p>
        </p:txBody>
      </p:sp>
      <p:sp>
        <p:nvSpPr>
          <p:cNvPr id="7" name="Content Placeholder 4">
            <a:extLst>
              <a:ext uri="{FF2B5EF4-FFF2-40B4-BE49-F238E27FC236}">
                <a16:creationId xmlns:a16="http://schemas.microsoft.com/office/drawing/2014/main" id="{B07B6882-1D07-FB4F-8ACF-30988108808F}"/>
              </a:ext>
            </a:extLst>
          </p:cNvPr>
          <p:cNvSpPr>
            <a:spLocks noGrp="1"/>
          </p:cNvSpPr>
          <p:nvPr>
            <p:ph sz="quarter" idx="13"/>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879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Swo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3776-EC29-BE42-8046-6BBE8486499B}"/>
              </a:ext>
            </a:extLst>
          </p:cNvPr>
          <p:cNvSpPr>
            <a:spLocks noGrp="1"/>
          </p:cNvSpPr>
          <p:nvPr>
            <p:ph type="title"/>
          </p:nvPr>
        </p:nvSpPr>
        <p:spPr/>
        <p:txBody>
          <a:bodyPr/>
          <a:lstStyle/>
          <a:p>
            <a:r>
              <a:rPr lang="en-US"/>
              <a:t>Click to edit Master title style</a:t>
            </a:r>
          </a:p>
        </p:txBody>
      </p:sp>
      <p:sp>
        <p:nvSpPr>
          <p:cNvPr id="6" name="Content Placeholder 4">
            <a:extLst>
              <a:ext uri="{FF2B5EF4-FFF2-40B4-BE49-F238E27FC236}">
                <a16:creationId xmlns:a16="http://schemas.microsoft.com/office/drawing/2014/main" id="{ED848EA4-2C06-8A40-9D20-14435859E63C}"/>
              </a:ext>
            </a:extLst>
          </p:cNvPr>
          <p:cNvSpPr>
            <a:spLocks noGrp="1"/>
          </p:cNvSpPr>
          <p:nvPr>
            <p:ph sz="quarter" idx="11"/>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0187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s+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3595-7EDB-AD4D-A0B7-D0DCF30B78C5}"/>
              </a:ext>
            </a:extLst>
          </p:cNvPr>
          <p:cNvSpPr>
            <a:spLocks noGrp="1"/>
          </p:cNvSpPr>
          <p:nvPr>
            <p:ph type="title"/>
          </p:nvPr>
        </p:nvSpPr>
        <p:spPr>
          <a:xfrm>
            <a:off x="251059" y="201495"/>
            <a:ext cx="10515600" cy="1325563"/>
          </a:xfrm>
        </p:spPr>
        <p:txBody>
          <a:bodyPr/>
          <a:lstStyle/>
          <a:p>
            <a:r>
              <a:rPr lang="en-US"/>
              <a:t>Click to edit Master title style</a:t>
            </a:r>
          </a:p>
        </p:txBody>
      </p:sp>
      <p:sp>
        <p:nvSpPr>
          <p:cNvPr id="6" name="Picture Placeholder 20">
            <a:extLst>
              <a:ext uri="{FF2B5EF4-FFF2-40B4-BE49-F238E27FC236}">
                <a16:creationId xmlns:a16="http://schemas.microsoft.com/office/drawing/2014/main" id="{6B8BE755-2248-B743-8CAA-F89042EEFB2C}"/>
              </a:ext>
            </a:extLst>
          </p:cNvPr>
          <p:cNvSpPr>
            <a:spLocks noGrp="1"/>
          </p:cNvSpPr>
          <p:nvPr>
            <p:ph type="pic" sz="quarter" idx="26"/>
          </p:nvPr>
        </p:nvSpPr>
        <p:spPr>
          <a:xfrm>
            <a:off x="94055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AA07EC0C-29E8-C242-B9E1-E22F367122F6}"/>
              </a:ext>
            </a:extLst>
          </p:cNvPr>
          <p:cNvSpPr>
            <a:spLocks noGrp="1"/>
          </p:cNvSpPr>
          <p:nvPr>
            <p:ph type="pic" sz="quarter" idx="27"/>
          </p:nvPr>
        </p:nvSpPr>
        <p:spPr>
          <a:xfrm>
            <a:off x="384738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8" name="Picture Placeholder 20">
            <a:extLst>
              <a:ext uri="{FF2B5EF4-FFF2-40B4-BE49-F238E27FC236}">
                <a16:creationId xmlns:a16="http://schemas.microsoft.com/office/drawing/2014/main" id="{D1086811-CF30-7C43-BB73-794D19FE4BB9}"/>
              </a:ext>
            </a:extLst>
          </p:cNvPr>
          <p:cNvSpPr>
            <a:spLocks noGrp="1"/>
          </p:cNvSpPr>
          <p:nvPr>
            <p:ph type="pic" sz="quarter" idx="28"/>
          </p:nvPr>
        </p:nvSpPr>
        <p:spPr>
          <a:xfrm>
            <a:off x="677346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9" name="Picture Placeholder 20">
            <a:extLst>
              <a:ext uri="{FF2B5EF4-FFF2-40B4-BE49-F238E27FC236}">
                <a16:creationId xmlns:a16="http://schemas.microsoft.com/office/drawing/2014/main" id="{7EEA5609-9BB9-4B44-A3BD-174B826AE8B5}"/>
              </a:ext>
            </a:extLst>
          </p:cNvPr>
          <p:cNvSpPr>
            <a:spLocks noGrp="1"/>
          </p:cNvSpPr>
          <p:nvPr>
            <p:ph type="pic" sz="quarter" idx="29"/>
          </p:nvPr>
        </p:nvSpPr>
        <p:spPr>
          <a:xfrm>
            <a:off x="969954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0" name="Picture Placeholder 20">
            <a:extLst>
              <a:ext uri="{FF2B5EF4-FFF2-40B4-BE49-F238E27FC236}">
                <a16:creationId xmlns:a16="http://schemas.microsoft.com/office/drawing/2014/main" id="{717C6EAE-DA9C-794B-8DEF-3B5CED5E2E2C}"/>
              </a:ext>
            </a:extLst>
          </p:cNvPr>
          <p:cNvSpPr>
            <a:spLocks noGrp="1"/>
          </p:cNvSpPr>
          <p:nvPr>
            <p:ph type="pic" sz="quarter" idx="30"/>
          </p:nvPr>
        </p:nvSpPr>
        <p:spPr>
          <a:xfrm>
            <a:off x="94055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1" name="Picture Placeholder 20">
            <a:extLst>
              <a:ext uri="{FF2B5EF4-FFF2-40B4-BE49-F238E27FC236}">
                <a16:creationId xmlns:a16="http://schemas.microsoft.com/office/drawing/2014/main" id="{ED0CAAFD-B789-BC41-958B-95A9F8923EFE}"/>
              </a:ext>
            </a:extLst>
          </p:cNvPr>
          <p:cNvSpPr>
            <a:spLocks noGrp="1"/>
          </p:cNvSpPr>
          <p:nvPr>
            <p:ph type="pic" sz="quarter" idx="31"/>
          </p:nvPr>
        </p:nvSpPr>
        <p:spPr>
          <a:xfrm>
            <a:off x="384738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2" name="Picture Placeholder 20">
            <a:extLst>
              <a:ext uri="{FF2B5EF4-FFF2-40B4-BE49-F238E27FC236}">
                <a16:creationId xmlns:a16="http://schemas.microsoft.com/office/drawing/2014/main" id="{9DE4C2B6-5E40-7047-A484-637A24125553}"/>
              </a:ext>
            </a:extLst>
          </p:cNvPr>
          <p:cNvSpPr>
            <a:spLocks noGrp="1"/>
          </p:cNvSpPr>
          <p:nvPr>
            <p:ph type="pic" sz="quarter" idx="32"/>
          </p:nvPr>
        </p:nvSpPr>
        <p:spPr>
          <a:xfrm>
            <a:off x="677346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3" name="Picture Placeholder 20">
            <a:extLst>
              <a:ext uri="{FF2B5EF4-FFF2-40B4-BE49-F238E27FC236}">
                <a16:creationId xmlns:a16="http://schemas.microsoft.com/office/drawing/2014/main" id="{83C312A3-2577-2545-86C2-F437BC493B57}"/>
              </a:ext>
            </a:extLst>
          </p:cNvPr>
          <p:cNvSpPr>
            <a:spLocks noGrp="1"/>
          </p:cNvSpPr>
          <p:nvPr>
            <p:ph type="pic" sz="quarter" idx="33"/>
          </p:nvPr>
        </p:nvSpPr>
        <p:spPr>
          <a:xfrm>
            <a:off x="969954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4" name="Text Placeholder 6">
            <a:extLst>
              <a:ext uri="{FF2B5EF4-FFF2-40B4-BE49-F238E27FC236}">
                <a16:creationId xmlns:a16="http://schemas.microsoft.com/office/drawing/2014/main" id="{239109DB-43B4-844F-ABD5-ADA63ECBD4C4}"/>
              </a:ext>
            </a:extLst>
          </p:cNvPr>
          <p:cNvSpPr>
            <a:spLocks noGrp="1"/>
          </p:cNvSpPr>
          <p:nvPr>
            <p:ph type="body" sz="quarter" idx="20" hasCustomPrompt="1"/>
          </p:nvPr>
        </p:nvSpPr>
        <p:spPr>
          <a:xfrm>
            <a:off x="489696"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6" name="Text Placeholder 6">
            <a:extLst>
              <a:ext uri="{FF2B5EF4-FFF2-40B4-BE49-F238E27FC236}">
                <a16:creationId xmlns:a16="http://schemas.microsoft.com/office/drawing/2014/main" id="{6F1663DE-A1C7-F84F-83EC-8626918685F4}"/>
              </a:ext>
            </a:extLst>
          </p:cNvPr>
          <p:cNvSpPr>
            <a:spLocks noGrp="1"/>
          </p:cNvSpPr>
          <p:nvPr>
            <p:ph type="body" sz="quarter" idx="34" hasCustomPrompt="1"/>
          </p:nvPr>
        </p:nvSpPr>
        <p:spPr>
          <a:xfrm>
            <a:off x="3386900"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7" name="Text Placeholder 6">
            <a:extLst>
              <a:ext uri="{FF2B5EF4-FFF2-40B4-BE49-F238E27FC236}">
                <a16:creationId xmlns:a16="http://schemas.microsoft.com/office/drawing/2014/main" id="{F6EBF324-5C19-5A4F-872C-F9CAA0C8BCA0}"/>
              </a:ext>
            </a:extLst>
          </p:cNvPr>
          <p:cNvSpPr>
            <a:spLocks noGrp="1"/>
          </p:cNvSpPr>
          <p:nvPr>
            <p:ph type="body" sz="quarter" idx="35" hasCustomPrompt="1"/>
          </p:nvPr>
        </p:nvSpPr>
        <p:spPr>
          <a:xfrm>
            <a:off x="6293730"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8" name="Text Placeholder 6">
            <a:extLst>
              <a:ext uri="{FF2B5EF4-FFF2-40B4-BE49-F238E27FC236}">
                <a16:creationId xmlns:a16="http://schemas.microsoft.com/office/drawing/2014/main" id="{1FE4610A-A4FE-7741-8644-C12482362EDF}"/>
              </a:ext>
            </a:extLst>
          </p:cNvPr>
          <p:cNvSpPr>
            <a:spLocks noGrp="1"/>
          </p:cNvSpPr>
          <p:nvPr>
            <p:ph type="body" sz="quarter" idx="36" hasCustomPrompt="1"/>
          </p:nvPr>
        </p:nvSpPr>
        <p:spPr>
          <a:xfrm>
            <a:off x="9210185"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9" name="Text Placeholder 6">
            <a:extLst>
              <a:ext uri="{FF2B5EF4-FFF2-40B4-BE49-F238E27FC236}">
                <a16:creationId xmlns:a16="http://schemas.microsoft.com/office/drawing/2014/main" id="{2AB87F1F-CC4D-3442-AD9D-605D0E92B539}"/>
              </a:ext>
            </a:extLst>
          </p:cNvPr>
          <p:cNvSpPr>
            <a:spLocks noGrp="1"/>
          </p:cNvSpPr>
          <p:nvPr>
            <p:ph type="body" sz="quarter" idx="37" hasCustomPrompt="1"/>
          </p:nvPr>
        </p:nvSpPr>
        <p:spPr>
          <a:xfrm>
            <a:off x="489696"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20" name="Text Placeholder 6">
            <a:extLst>
              <a:ext uri="{FF2B5EF4-FFF2-40B4-BE49-F238E27FC236}">
                <a16:creationId xmlns:a16="http://schemas.microsoft.com/office/drawing/2014/main" id="{D7E44B52-5A0A-6946-ADA7-3AF7528AB8F5}"/>
              </a:ext>
            </a:extLst>
          </p:cNvPr>
          <p:cNvSpPr>
            <a:spLocks noGrp="1"/>
          </p:cNvSpPr>
          <p:nvPr>
            <p:ph type="body" sz="quarter" idx="38" hasCustomPrompt="1"/>
          </p:nvPr>
        </p:nvSpPr>
        <p:spPr>
          <a:xfrm>
            <a:off x="3386900"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21" name="Text Placeholder 6">
            <a:extLst>
              <a:ext uri="{FF2B5EF4-FFF2-40B4-BE49-F238E27FC236}">
                <a16:creationId xmlns:a16="http://schemas.microsoft.com/office/drawing/2014/main" id="{328AD838-A3BE-DB40-BAA2-475BA2CC4D4A}"/>
              </a:ext>
            </a:extLst>
          </p:cNvPr>
          <p:cNvSpPr>
            <a:spLocks noGrp="1"/>
          </p:cNvSpPr>
          <p:nvPr>
            <p:ph type="body" sz="quarter" idx="39" hasCustomPrompt="1"/>
          </p:nvPr>
        </p:nvSpPr>
        <p:spPr>
          <a:xfrm>
            <a:off x="6293730"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22" name="Text Placeholder 6">
            <a:extLst>
              <a:ext uri="{FF2B5EF4-FFF2-40B4-BE49-F238E27FC236}">
                <a16:creationId xmlns:a16="http://schemas.microsoft.com/office/drawing/2014/main" id="{CD92DBAF-628D-914D-8B77-0D6325D9EC01}"/>
              </a:ext>
            </a:extLst>
          </p:cNvPr>
          <p:cNvSpPr>
            <a:spLocks noGrp="1"/>
          </p:cNvSpPr>
          <p:nvPr>
            <p:ph type="body" sz="quarter" idx="40" hasCustomPrompt="1"/>
          </p:nvPr>
        </p:nvSpPr>
        <p:spPr>
          <a:xfrm>
            <a:off x="9210185"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Tree>
    <p:extLst>
      <p:ext uri="{BB962C8B-B14F-4D97-AF65-F5344CB8AC3E}">
        <p14:creationId xmlns:p14="http://schemas.microsoft.com/office/powerpoint/2010/main" val="806026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_Text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DE13-07DA-B442-BAAE-4425ABA2EEE7}"/>
              </a:ext>
            </a:extLst>
          </p:cNvPr>
          <p:cNvSpPr>
            <a:spLocks noGrp="1"/>
          </p:cNvSpPr>
          <p:nvPr>
            <p:ph type="title"/>
          </p:nvPr>
        </p:nvSpPr>
        <p:spPr>
          <a:xfrm>
            <a:off x="270310" y="182245"/>
            <a:ext cx="10515600" cy="1325563"/>
          </a:xfrm>
        </p:spPr>
        <p:txBody>
          <a:bodyPr/>
          <a:lstStyle>
            <a:lvl1pPr>
              <a:defRPr sz="4400"/>
            </a:lvl1pPr>
          </a:lstStyle>
          <a:p>
            <a:r>
              <a:rPr lang="en-US"/>
              <a:t>Click to edit Master title style</a:t>
            </a:r>
          </a:p>
        </p:txBody>
      </p:sp>
      <p:sp>
        <p:nvSpPr>
          <p:cNvPr id="7" name="Text Placeholder 6">
            <a:extLst>
              <a:ext uri="{FF2B5EF4-FFF2-40B4-BE49-F238E27FC236}">
                <a16:creationId xmlns:a16="http://schemas.microsoft.com/office/drawing/2014/main" id="{956BA3E1-1936-3E41-9A26-AC92054DE22E}"/>
              </a:ext>
            </a:extLst>
          </p:cNvPr>
          <p:cNvSpPr>
            <a:spLocks noGrp="1"/>
          </p:cNvSpPr>
          <p:nvPr>
            <p:ph type="body" sz="quarter" idx="37" hasCustomPrompt="1"/>
          </p:nvPr>
        </p:nvSpPr>
        <p:spPr>
          <a:xfrm>
            <a:off x="558265" y="2741051"/>
            <a:ext cx="3407343" cy="3669373"/>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a:extLst>
              <a:ext uri="{FF2B5EF4-FFF2-40B4-BE49-F238E27FC236}">
                <a16:creationId xmlns:a16="http://schemas.microsoft.com/office/drawing/2014/main" id="{9FD0EAF3-FDAC-8C47-A39C-6AA17575584B}"/>
              </a:ext>
            </a:extLst>
          </p:cNvPr>
          <p:cNvSpPr>
            <a:spLocks noGrp="1"/>
          </p:cNvSpPr>
          <p:nvPr>
            <p:ph type="body" sz="quarter" idx="38" hasCustomPrompt="1"/>
          </p:nvPr>
        </p:nvSpPr>
        <p:spPr>
          <a:xfrm>
            <a:off x="460821" y="2057660"/>
            <a:ext cx="3504787" cy="396784"/>
          </a:xfrm>
        </p:spPr>
        <p:txBody>
          <a:bodyPr>
            <a:normAutofit/>
          </a:bodyPr>
          <a:lstStyle>
            <a:lvl1pPr marL="0" indent="0" algn="ctr">
              <a:spcBef>
                <a:spcPts val="0"/>
              </a:spcBef>
              <a:spcAft>
                <a:spcPts val="600"/>
              </a:spcAft>
              <a:buNone/>
              <a:defRPr sz="24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0" name="Text Placeholder 6">
            <a:extLst>
              <a:ext uri="{FF2B5EF4-FFF2-40B4-BE49-F238E27FC236}">
                <a16:creationId xmlns:a16="http://schemas.microsoft.com/office/drawing/2014/main" id="{75DA5A94-CD85-0F40-A5C4-EE2CEA77AD7F}"/>
              </a:ext>
            </a:extLst>
          </p:cNvPr>
          <p:cNvSpPr>
            <a:spLocks noGrp="1"/>
          </p:cNvSpPr>
          <p:nvPr>
            <p:ph type="body" sz="quarter" idx="39" hasCustomPrompt="1"/>
          </p:nvPr>
        </p:nvSpPr>
        <p:spPr>
          <a:xfrm>
            <a:off x="4427621" y="2741051"/>
            <a:ext cx="3407343" cy="3669373"/>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11" name="Text Placeholder 6">
            <a:extLst>
              <a:ext uri="{FF2B5EF4-FFF2-40B4-BE49-F238E27FC236}">
                <a16:creationId xmlns:a16="http://schemas.microsoft.com/office/drawing/2014/main" id="{5DBAA2F8-54BC-EC4E-9308-C80B6C68B9A6}"/>
              </a:ext>
            </a:extLst>
          </p:cNvPr>
          <p:cNvSpPr>
            <a:spLocks noGrp="1"/>
          </p:cNvSpPr>
          <p:nvPr>
            <p:ph type="body" sz="quarter" idx="40" hasCustomPrompt="1"/>
          </p:nvPr>
        </p:nvSpPr>
        <p:spPr>
          <a:xfrm>
            <a:off x="4330177" y="2057660"/>
            <a:ext cx="3504787" cy="396784"/>
          </a:xfrm>
        </p:spPr>
        <p:txBody>
          <a:bodyPr>
            <a:normAutofit/>
          </a:bodyPr>
          <a:lstStyle>
            <a:lvl1pPr marL="0" indent="0" algn="ctr">
              <a:spcBef>
                <a:spcPts val="0"/>
              </a:spcBef>
              <a:spcAft>
                <a:spcPts val="600"/>
              </a:spcAft>
              <a:buNone/>
              <a:defRPr sz="24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2" name="Text Placeholder 6">
            <a:extLst>
              <a:ext uri="{FF2B5EF4-FFF2-40B4-BE49-F238E27FC236}">
                <a16:creationId xmlns:a16="http://schemas.microsoft.com/office/drawing/2014/main" id="{F79C272A-90EC-F947-B438-4E90F3B2E07B}"/>
              </a:ext>
            </a:extLst>
          </p:cNvPr>
          <p:cNvSpPr>
            <a:spLocks noGrp="1"/>
          </p:cNvSpPr>
          <p:nvPr>
            <p:ph type="body" sz="quarter" idx="41" hasCustomPrompt="1"/>
          </p:nvPr>
        </p:nvSpPr>
        <p:spPr>
          <a:xfrm>
            <a:off x="8316228" y="2741051"/>
            <a:ext cx="3407343" cy="3669373"/>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13" name="Text Placeholder 6">
            <a:extLst>
              <a:ext uri="{FF2B5EF4-FFF2-40B4-BE49-F238E27FC236}">
                <a16:creationId xmlns:a16="http://schemas.microsoft.com/office/drawing/2014/main" id="{F08E7393-B468-2A42-916C-0AE3E22A511D}"/>
              </a:ext>
            </a:extLst>
          </p:cNvPr>
          <p:cNvSpPr>
            <a:spLocks noGrp="1"/>
          </p:cNvSpPr>
          <p:nvPr>
            <p:ph type="body" sz="quarter" idx="42" hasCustomPrompt="1"/>
          </p:nvPr>
        </p:nvSpPr>
        <p:spPr>
          <a:xfrm>
            <a:off x="8218784" y="2057660"/>
            <a:ext cx="3504787" cy="396784"/>
          </a:xfrm>
        </p:spPr>
        <p:txBody>
          <a:bodyPr>
            <a:normAutofit/>
          </a:bodyPr>
          <a:lstStyle>
            <a:lvl1pPr marL="0" indent="0" algn="ctr">
              <a:spcBef>
                <a:spcPts val="0"/>
              </a:spcBef>
              <a:spcAft>
                <a:spcPts val="600"/>
              </a:spcAft>
              <a:buNone/>
              <a:defRPr sz="24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Tree>
    <p:extLst>
      <p:ext uri="{BB962C8B-B14F-4D97-AF65-F5344CB8AC3E}">
        <p14:creationId xmlns:p14="http://schemas.microsoft.com/office/powerpoint/2010/main" val="357976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F4A7-ADE1-4141-A481-A2EBD4D621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71FF3D-B052-4E58-ADEB-8501EEC22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2A87D5-9D2C-495A-8734-8B887CC12C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9442A-0B6C-47E9-B1A3-889AA6043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4DE95-BFFF-44DA-AF44-F29E988BF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37A82-2AF1-4250-886A-D2C7B81BA228}"/>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8" name="Footer Placeholder 7">
            <a:extLst>
              <a:ext uri="{FF2B5EF4-FFF2-40B4-BE49-F238E27FC236}">
                <a16:creationId xmlns:a16="http://schemas.microsoft.com/office/drawing/2014/main" id="{D0982FB2-DA69-4A85-A6D8-B321138AE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5E4A8-4DDF-4A1B-BDE7-BDD69EF9FC84}"/>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1869387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_Text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4B8D-0E3C-F84B-939D-E998D532C834}"/>
              </a:ext>
            </a:extLst>
          </p:cNvPr>
          <p:cNvSpPr>
            <a:spLocks noGrp="1"/>
          </p:cNvSpPr>
          <p:nvPr>
            <p:ph type="title"/>
          </p:nvPr>
        </p:nvSpPr>
        <p:spPr>
          <a:xfrm>
            <a:off x="260684" y="190039"/>
            <a:ext cx="10515600" cy="1001663"/>
          </a:xfrm>
        </p:spPr>
        <p:txBody>
          <a:bodyPr/>
          <a:lstStyle/>
          <a:p>
            <a:r>
              <a:rPr lang="en-US"/>
              <a:t>Click to edit Master title style</a:t>
            </a:r>
          </a:p>
        </p:txBody>
      </p:sp>
      <p:sp>
        <p:nvSpPr>
          <p:cNvPr id="6" name="Text Placeholder 6">
            <a:extLst>
              <a:ext uri="{FF2B5EF4-FFF2-40B4-BE49-F238E27FC236}">
                <a16:creationId xmlns:a16="http://schemas.microsoft.com/office/drawing/2014/main" id="{B4FF2A14-1F92-3347-B4D1-03AF7C074BC1}"/>
              </a:ext>
            </a:extLst>
          </p:cNvPr>
          <p:cNvSpPr>
            <a:spLocks noGrp="1"/>
          </p:cNvSpPr>
          <p:nvPr>
            <p:ph type="body" sz="quarter" idx="37" hasCustomPrompt="1"/>
          </p:nvPr>
        </p:nvSpPr>
        <p:spPr>
          <a:xfrm>
            <a:off x="577515" y="2298289"/>
            <a:ext cx="5111016" cy="4102511"/>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7" name="Text Placeholder 6">
            <a:extLst>
              <a:ext uri="{FF2B5EF4-FFF2-40B4-BE49-F238E27FC236}">
                <a16:creationId xmlns:a16="http://schemas.microsoft.com/office/drawing/2014/main" id="{7F4850D7-3503-D94C-99E5-23789DF83509}"/>
              </a:ext>
            </a:extLst>
          </p:cNvPr>
          <p:cNvSpPr>
            <a:spLocks noGrp="1"/>
          </p:cNvSpPr>
          <p:nvPr>
            <p:ph type="body" sz="quarter" idx="38" hasCustomPrompt="1"/>
          </p:nvPr>
        </p:nvSpPr>
        <p:spPr>
          <a:xfrm>
            <a:off x="480071" y="1472665"/>
            <a:ext cx="5314337" cy="539017"/>
          </a:xfrm>
        </p:spPr>
        <p:txBody>
          <a:bodyPr>
            <a:normAutofit/>
          </a:bodyPr>
          <a:lstStyle>
            <a:lvl1pPr marL="0" indent="0" algn="ctr">
              <a:spcBef>
                <a:spcPts val="0"/>
              </a:spcBef>
              <a:spcAft>
                <a:spcPts val="600"/>
              </a:spcAft>
              <a:buNone/>
              <a:defRPr sz="28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8" name="Text Placeholder 6">
            <a:extLst>
              <a:ext uri="{FF2B5EF4-FFF2-40B4-BE49-F238E27FC236}">
                <a16:creationId xmlns:a16="http://schemas.microsoft.com/office/drawing/2014/main" id="{3EDB28C7-357E-2642-86E1-8DAC0204EE83}"/>
              </a:ext>
            </a:extLst>
          </p:cNvPr>
          <p:cNvSpPr>
            <a:spLocks noGrp="1"/>
          </p:cNvSpPr>
          <p:nvPr>
            <p:ph type="body" sz="quarter" idx="39" hasCustomPrompt="1"/>
          </p:nvPr>
        </p:nvSpPr>
        <p:spPr>
          <a:xfrm>
            <a:off x="6487427" y="2298289"/>
            <a:ext cx="5111016" cy="4102511"/>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9" name="Text Placeholder 6">
            <a:extLst>
              <a:ext uri="{FF2B5EF4-FFF2-40B4-BE49-F238E27FC236}">
                <a16:creationId xmlns:a16="http://schemas.microsoft.com/office/drawing/2014/main" id="{F1DB4125-1B72-D44D-AB27-2517EC1412C1}"/>
              </a:ext>
            </a:extLst>
          </p:cNvPr>
          <p:cNvSpPr>
            <a:spLocks noGrp="1"/>
          </p:cNvSpPr>
          <p:nvPr>
            <p:ph type="body" sz="quarter" idx="40" hasCustomPrompt="1"/>
          </p:nvPr>
        </p:nvSpPr>
        <p:spPr>
          <a:xfrm>
            <a:off x="6389983" y="1472665"/>
            <a:ext cx="5314337" cy="539017"/>
          </a:xfrm>
        </p:spPr>
        <p:txBody>
          <a:bodyPr>
            <a:normAutofit/>
          </a:bodyPr>
          <a:lstStyle>
            <a:lvl1pPr marL="0" indent="0" algn="ctr">
              <a:spcBef>
                <a:spcPts val="0"/>
              </a:spcBef>
              <a:spcAft>
                <a:spcPts val="600"/>
              </a:spcAft>
              <a:buNone/>
              <a:defRPr sz="28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Tree>
    <p:extLst>
      <p:ext uri="{BB962C8B-B14F-4D97-AF65-F5344CB8AC3E}">
        <p14:creationId xmlns:p14="http://schemas.microsoft.com/office/powerpoint/2010/main" val="2312195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Swoop_Image+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BA598793-2E67-864A-A67E-2F9E00BC9B96}"/>
              </a:ext>
            </a:extLst>
          </p:cNvPr>
          <p:cNvSpPr>
            <a:spLocks noGrp="1"/>
          </p:cNvSpPr>
          <p:nvPr>
            <p:ph type="pic" sz="quarter" idx="26"/>
          </p:nvPr>
        </p:nvSpPr>
        <p:spPr>
          <a:xfrm>
            <a:off x="2750075" y="0"/>
            <a:ext cx="9441925"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10" name="Picture Placeholder 20">
            <a:extLst>
              <a:ext uri="{FF2B5EF4-FFF2-40B4-BE49-F238E27FC236}">
                <a16:creationId xmlns:a16="http://schemas.microsoft.com/office/drawing/2014/main" id="{E68F8607-9B89-FE47-A197-1AA3F1FF15F1}"/>
              </a:ext>
            </a:extLst>
          </p:cNvPr>
          <p:cNvSpPr>
            <a:spLocks noGrp="1"/>
          </p:cNvSpPr>
          <p:nvPr>
            <p:ph type="pic" sz="quarter" idx="27"/>
          </p:nvPr>
        </p:nvSpPr>
        <p:spPr>
          <a:xfrm>
            <a:off x="6875" y="-1"/>
            <a:ext cx="3244325" cy="6857999"/>
          </a:xfrm>
        </p:spPr>
        <p:txBody>
          <a:bodyPr>
            <a:normAutofit/>
          </a:bodyPr>
          <a:lstStyle>
            <a:lvl1pPr marL="0" indent="0" algn="ctr">
              <a:buNone/>
              <a:defRPr sz="1400">
                <a:solidFill>
                  <a:srgbClr val="FFFFFF"/>
                </a:solidFill>
              </a:defRPr>
            </a:lvl1pPr>
          </a:lstStyle>
          <a:p>
            <a:r>
              <a:rPr lang="en-US"/>
              <a:t>Click icon to add picture</a:t>
            </a:r>
          </a:p>
        </p:txBody>
      </p:sp>
      <p:sp>
        <p:nvSpPr>
          <p:cNvPr id="7" name="Title 1">
            <a:extLst>
              <a:ext uri="{FF2B5EF4-FFF2-40B4-BE49-F238E27FC236}">
                <a16:creationId xmlns:a16="http://schemas.microsoft.com/office/drawing/2014/main" id="{3F212571-780B-4946-9F3A-60C10C21A9B1}"/>
              </a:ext>
            </a:extLst>
          </p:cNvPr>
          <p:cNvSpPr>
            <a:spLocks noGrp="1"/>
          </p:cNvSpPr>
          <p:nvPr>
            <p:ph type="title"/>
          </p:nvPr>
        </p:nvSpPr>
        <p:spPr>
          <a:xfrm>
            <a:off x="247749" y="2260233"/>
            <a:ext cx="2617372" cy="1925686"/>
          </a:xfrm>
        </p:spPr>
        <p:txBody>
          <a:bodyPr>
            <a:norm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3918325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Swoop_Mid_Imag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0">
            <a:extLst>
              <a:ext uri="{FF2B5EF4-FFF2-40B4-BE49-F238E27FC236}">
                <a16:creationId xmlns:a16="http://schemas.microsoft.com/office/drawing/2014/main" id="{E4ED1C95-9ED7-304B-8941-2358665D577E}"/>
              </a:ext>
            </a:extLst>
          </p:cNvPr>
          <p:cNvSpPr>
            <a:spLocks noGrp="1"/>
          </p:cNvSpPr>
          <p:nvPr>
            <p:ph type="pic" sz="quarter" idx="27"/>
          </p:nvPr>
        </p:nvSpPr>
        <p:spPr>
          <a:xfrm>
            <a:off x="3138" y="0"/>
            <a:ext cx="5121184"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BCB50D76-5889-234C-B8F2-BAB3E0C78442}"/>
              </a:ext>
            </a:extLst>
          </p:cNvPr>
          <p:cNvSpPr>
            <a:spLocks noGrp="1"/>
          </p:cNvSpPr>
          <p:nvPr>
            <p:ph type="pic" sz="quarter" idx="26"/>
          </p:nvPr>
        </p:nvSpPr>
        <p:spPr>
          <a:xfrm>
            <a:off x="4372620" y="0"/>
            <a:ext cx="7819380"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2" name="Title 1">
            <a:extLst>
              <a:ext uri="{FF2B5EF4-FFF2-40B4-BE49-F238E27FC236}">
                <a16:creationId xmlns:a16="http://schemas.microsoft.com/office/drawing/2014/main" id="{28A75CAB-957C-9743-90E9-0B44792D31C3}"/>
              </a:ext>
            </a:extLst>
          </p:cNvPr>
          <p:cNvSpPr>
            <a:spLocks noGrp="1"/>
          </p:cNvSpPr>
          <p:nvPr>
            <p:ph type="title"/>
          </p:nvPr>
        </p:nvSpPr>
        <p:spPr>
          <a:xfrm>
            <a:off x="301935" y="268873"/>
            <a:ext cx="4118811" cy="1325563"/>
          </a:xfrm>
        </p:spPr>
        <p:txBody>
          <a:bodyPr>
            <a:normAutofit/>
          </a:bodyPr>
          <a:lstStyle>
            <a:lvl1pPr>
              <a:defRPr sz="3200">
                <a:solidFill>
                  <a:srgbClr val="FFFFFF"/>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13071A4E-0060-4042-900A-F6164249FF9C}"/>
              </a:ext>
            </a:extLst>
          </p:cNvPr>
          <p:cNvSpPr>
            <a:spLocks noGrp="1"/>
          </p:cNvSpPr>
          <p:nvPr>
            <p:ph sz="quarter" idx="13"/>
          </p:nvPr>
        </p:nvSpPr>
        <p:spPr>
          <a:xfrm>
            <a:off x="301935" y="1800171"/>
            <a:ext cx="4118811" cy="3961237"/>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923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ftSwoop_Large_Imag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0">
            <a:extLst>
              <a:ext uri="{FF2B5EF4-FFF2-40B4-BE49-F238E27FC236}">
                <a16:creationId xmlns:a16="http://schemas.microsoft.com/office/drawing/2014/main" id="{395CE47C-D64E-B747-8AF9-4E4E3DAEA1A3}"/>
              </a:ext>
            </a:extLst>
          </p:cNvPr>
          <p:cNvSpPr>
            <a:spLocks noGrp="1"/>
          </p:cNvSpPr>
          <p:nvPr>
            <p:ph type="pic" sz="quarter" idx="26"/>
          </p:nvPr>
        </p:nvSpPr>
        <p:spPr>
          <a:xfrm>
            <a:off x="6448926" y="0"/>
            <a:ext cx="5743074"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9" name="Picture Placeholder 20">
            <a:extLst>
              <a:ext uri="{FF2B5EF4-FFF2-40B4-BE49-F238E27FC236}">
                <a16:creationId xmlns:a16="http://schemas.microsoft.com/office/drawing/2014/main" id="{18488544-D9F7-A344-AA8F-AFC29E70A00E}"/>
              </a:ext>
            </a:extLst>
          </p:cNvPr>
          <p:cNvSpPr>
            <a:spLocks noGrp="1"/>
          </p:cNvSpPr>
          <p:nvPr>
            <p:ph type="pic" sz="quarter" idx="27"/>
          </p:nvPr>
        </p:nvSpPr>
        <p:spPr>
          <a:xfrm>
            <a:off x="1060" y="0"/>
            <a:ext cx="7085539"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6" name="Title 1">
            <a:extLst>
              <a:ext uri="{FF2B5EF4-FFF2-40B4-BE49-F238E27FC236}">
                <a16:creationId xmlns:a16="http://schemas.microsoft.com/office/drawing/2014/main" id="{FB574741-86D0-1443-9251-4DB665108F24}"/>
              </a:ext>
            </a:extLst>
          </p:cNvPr>
          <p:cNvSpPr>
            <a:spLocks noGrp="1"/>
          </p:cNvSpPr>
          <p:nvPr>
            <p:ph type="title"/>
          </p:nvPr>
        </p:nvSpPr>
        <p:spPr>
          <a:xfrm>
            <a:off x="301935" y="505940"/>
            <a:ext cx="6071364" cy="1325563"/>
          </a:xfrm>
        </p:spPr>
        <p:txBody>
          <a:bodyPr>
            <a:normAutofit/>
          </a:bodyPr>
          <a:lstStyle>
            <a:lvl1pPr>
              <a:defRPr sz="4400">
                <a:solidFill>
                  <a:srgbClr val="FFFFFF"/>
                </a:solidFill>
              </a:defRPr>
            </a:lvl1pPr>
          </a:lstStyle>
          <a:p>
            <a:r>
              <a:rPr lang="en-US"/>
              <a:t>Click to edit Master title style</a:t>
            </a:r>
          </a:p>
        </p:txBody>
      </p:sp>
      <p:sp>
        <p:nvSpPr>
          <p:cNvPr id="7" name="Content Placeholder 4">
            <a:extLst>
              <a:ext uri="{FF2B5EF4-FFF2-40B4-BE49-F238E27FC236}">
                <a16:creationId xmlns:a16="http://schemas.microsoft.com/office/drawing/2014/main" id="{ECE15271-6FB6-E04D-AEE4-89442CC524C9}"/>
              </a:ext>
            </a:extLst>
          </p:cNvPr>
          <p:cNvSpPr>
            <a:spLocks noGrp="1"/>
          </p:cNvSpPr>
          <p:nvPr>
            <p:ph sz="quarter" idx="13"/>
          </p:nvPr>
        </p:nvSpPr>
        <p:spPr>
          <a:xfrm>
            <a:off x="301935" y="2037238"/>
            <a:ext cx="6071364" cy="3961237"/>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68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Slash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535B5322-6440-3445-9233-2D9431B1C82A}"/>
              </a:ext>
            </a:extLst>
          </p:cNvPr>
          <p:cNvSpPr>
            <a:spLocks noGrp="1"/>
          </p:cNvSpPr>
          <p:nvPr>
            <p:ph type="pic" sz="quarter" idx="26"/>
          </p:nvPr>
        </p:nvSpPr>
        <p:spPr>
          <a:xfrm>
            <a:off x="3045708" y="0"/>
            <a:ext cx="9146292"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356A88C3-88E0-8D46-970D-A4AE89525866}"/>
              </a:ext>
            </a:extLst>
          </p:cNvPr>
          <p:cNvSpPr>
            <a:spLocks noGrp="1"/>
          </p:cNvSpPr>
          <p:nvPr>
            <p:ph type="pic" sz="quarter" idx="27"/>
          </p:nvPr>
        </p:nvSpPr>
        <p:spPr>
          <a:xfrm>
            <a:off x="1608794" y="3430719"/>
            <a:ext cx="10583206"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8" name="Picture Placeholder 20">
            <a:extLst>
              <a:ext uri="{FF2B5EF4-FFF2-40B4-BE49-F238E27FC236}">
                <a16:creationId xmlns:a16="http://schemas.microsoft.com/office/drawing/2014/main" id="{42C5D7DD-9797-9749-80ED-78212D6DC07B}"/>
              </a:ext>
            </a:extLst>
          </p:cNvPr>
          <p:cNvSpPr>
            <a:spLocks noGrp="1"/>
          </p:cNvSpPr>
          <p:nvPr>
            <p:ph type="pic" sz="quarter" idx="28"/>
          </p:nvPr>
        </p:nvSpPr>
        <p:spPr>
          <a:xfrm>
            <a:off x="-2292" y="0"/>
            <a:ext cx="3381596" cy="6858000"/>
          </a:xfrm>
        </p:spPr>
        <p:txBody>
          <a:bodyPr>
            <a:normAutofit/>
          </a:bodyPr>
          <a:lstStyle>
            <a:lvl1pPr marL="0" indent="0" algn="ctr">
              <a:buNone/>
              <a:defRPr sz="1400">
                <a:solidFill>
                  <a:srgbClr val="FFFFFF"/>
                </a:solidFill>
              </a:defRPr>
            </a:lvl1pPr>
          </a:lstStyle>
          <a:p>
            <a:r>
              <a:rPr lang="en-US"/>
              <a:t>Click icon to add picture</a:t>
            </a:r>
          </a:p>
        </p:txBody>
      </p:sp>
    </p:spTree>
    <p:extLst>
      <p:ext uri="{BB962C8B-B14F-4D97-AF65-F5344CB8AC3E}">
        <p14:creationId xmlns:p14="http://schemas.microsoft.com/office/powerpoint/2010/main" val="3185466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Slash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0">
            <a:extLst>
              <a:ext uri="{FF2B5EF4-FFF2-40B4-BE49-F238E27FC236}">
                <a16:creationId xmlns:a16="http://schemas.microsoft.com/office/drawing/2014/main" id="{3037C547-BEA7-A646-ABB0-38EC11276994}"/>
              </a:ext>
            </a:extLst>
          </p:cNvPr>
          <p:cNvSpPr>
            <a:spLocks noGrp="1"/>
          </p:cNvSpPr>
          <p:nvPr>
            <p:ph type="pic" sz="quarter" idx="27"/>
          </p:nvPr>
        </p:nvSpPr>
        <p:spPr>
          <a:xfrm>
            <a:off x="3080084" y="3430719"/>
            <a:ext cx="9111916"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10" name="Picture Placeholder 20">
            <a:extLst>
              <a:ext uri="{FF2B5EF4-FFF2-40B4-BE49-F238E27FC236}">
                <a16:creationId xmlns:a16="http://schemas.microsoft.com/office/drawing/2014/main" id="{4CDB88DD-9C76-7848-9632-C2906AC38C1E}"/>
              </a:ext>
            </a:extLst>
          </p:cNvPr>
          <p:cNvSpPr>
            <a:spLocks noGrp="1"/>
          </p:cNvSpPr>
          <p:nvPr>
            <p:ph type="pic" sz="quarter" idx="28"/>
          </p:nvPr>
        </p:nvSpPr>
        <p:spPr>
          <a:xfrm>
            <a:off x="4668252" y="0"/>
            <a:ext cx="7523747"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11" name="Picture Placeholder 20">
            <a:extLst>
              <a:ext uri="{FF2B5EF4-FFF2-40B4-BE49-F238E27FC236}">
                <a16:creationId xmlns:a16="http://schemas.microsoft.com/office/drawing/2014/main" id="{C62D6EFB-D3D8-FA45-98D2-91C1D26EAAA1}"/>
              </a:ext>
            </a:extLst>
          </p:cNvPr>
          <p:cNvSpPr>
            <a:spLocks noGrp="1"/>
          </p:cNvSpPr>
          <p:nvPr>
            <p:ph type="pic" sz="quarter" idx="29"/>
          </p:nvPr>
        </p:nvSpPr>
        <p:spPr>
          <a:xfrm>
            <a:off x="-2293" y="0"/>
            <a:ext cx="4799579"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2" name="Title 1">
            <a:extLst>
              <a:ext uri="{FF2B5EF4-FFF2-40B4-BE49-F238E27FC236}">
                <a16:creationId xmlns:a16="http://schemas.microsoft.com/office/drawing/2014/main" id="{D5D3B4D9-EBFE-8046-A0F7-0B6B33212F4D}"/>
              </a:ext>
            </a:extLst>
          </p:cNvPr>
          <p:cNvSpPr>
            <a:spLocks noGrp="1"/>
          </p:cNvSpPr>
          <p:nvPr>
            <p:ph type="title"/>
          </p:nvPr>
        </p:nvSpPr>
        <p:spPr>
          <a:xfrm>
            <a:off x="253809" y="363827"/>
            <a:ext cx="4593199" cy="1325563"/>
          </a:xfrm>
        </p:spPr>
        <p:txBody>
          <a:bodyPr>
            <a:normAutofit/>
          </a:bodyPr>
          <a:lstStyle>
            <a:lvl1pPr>
              <a:defRPr sz="3600">
                <a:solidFill>
                  <a:srgbClr val="FFFFFF"/>
                </a:solidFill>
              </a:defRPr>
            </a:lvl1pPr>
          </a:lstStyle>
          <a:p>
            <a:r>
              <a:rPr lang="en-US"/>
              <a:t>Click to edit Master title style</a:t>
            </a:r>
          </a:p>
        </p:txBody>
      </p:sp>
      <p:sp>
        <p:nvSpPr>
          <p:cNvPr id="8" name="TextBox 7">
            <a:extLst>
              <a:ext uri="{FF2B5EF4-FFF2-40B4-BE49-F238E27FC236}">
                <a16:creationId xmlns:a16="http://schemas.microsoft.com/office/drawing/2014/main" id="{A201AE44-4EB9-0E48-A347-6615FD98CE1A}"/>
              </a:ext>
            </a:extLst>
          </p:cNvPr>
          <p:cNvSpPr txBox="1"/>
          <p:nvPr userDrawn="1"/>
        </p:nvSpPr>
        <p:spPr>
          <a:xfrm>
            <a:off x="253809" y="1970734"/>
            <a:ext cx="4593199" cy="1631216"/>
          </a:xfrm>
          <a:prstGeom prst="rect">
            <a:avLst/>
          </a:prstGeom>
          <a:noFill/>
        </p:spPr>
        <p:txBody>
          <a:bodyPr wrap="square" rtlCol="0">
            <a:spAutoFit/>
          </a:bodyPr>
          <a:lstStyle/>
          <a:p>
            <a:pPr>
              <a:spcAft>
                <a:spcPts val="1200"/>
              </a:spcAft>
            </a:pPr>
            <a:r>
              <a:rPr lang="en-US" b="0" i="0">
                <a:solidFill>
                  <a:srgbClr val="FFFFFF"/>
                </a:solidFill>
                <a:latin typeface="Segoe UI" panose="020B0502040204020203" pitchFamily="34" charset="0"/>
                <a:cs typeface="Segoe UI" panose="020B0502040204020203" pitchFamily="34" charset="0"/>
              </a:rPr>
              <a:t>Text here. Press shift+return for a soft return to ensure text doesn’t extend beyond the blue slash.</a:t>
            </a:r>
          </a:p>
          <a:p>
            <a:pPr>
              <a:spcAft>
                <a:spcPts val="1200"/>
              </a:spcAft>
            </a:pPr>
            <a:r>
              <a:rPr lang="en-US" b="0" i="0">
                <a:solidFill>
                  <a:srgbClr val="FFFFFF"/>
                </a:solidFill>
                <a:latin typeface="Segoe UI" panose="020B0502040204020203" pitchFamily="34" charset="0"/>
                <a:cs typeface="Segoe UI" panose="020B0502040204020203" pitchFamily="34" charset="0"/>
              </a:rPr>
              <a:t>Enter a hard return at the end of a sentence.</a:t>
            </a:r>
          </a:p>
        </p:txBody>
      </p:sp>
    </p:spTree>
    <p:extLst>
      <p:ext uri="{BB962C8B-B14F-4D97-AF65-F5344CB8AC3E}">
        <p14:creationId xmlns:p14="http://schemas.microsoft.com/office/powerpoint/2010/main" val="1347113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s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9C1F-3BD2-493D-9CEB-BB2B44D74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6C521-ED3F-4934-BB51-598F82963CC1}"/>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F1CCA6E7-00A1-4142-A107-559AD1A8FB82}"/>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6" name="Picture Placeholder 20">
            <a:extLst>
              <a:ext uri="{FF2B5EF4-FFF2-40B4-BE49-F238E27FC236}">
                <a16:creationId xmlns:a16="http://schemas.microsoft.com/office/drawing/2014/main" id="{E1C6EBF5-AB88-4BBB-97FE-FCB60EA23399}"/>
              </a:ext>
            </a:extLst>
          </p:cNvPr>
          <p:cNvSpPr>
            <a:spLocks noGrp="1"/>
          </p:cNvSpPr>
          <p:nvPr>
            <p:ph type="pic" sz="quarter" idx="27"/>
          </p:nvPr>
        </p:nvSpPr>
        <p:spPr>
          <a:xfrm>
            <a:off x="6875" y="-1"/>
            <a:ext cx="3244325" cy="6857999"/>
          </a:xfrm>
        </p:spPr>
        <p:txBody>
          <a:bodyPr>
            <a:normAutofit/>
          </a:bodyPr>
          <a:lstStyle>
            <a:lvl1pPr marL="0" indent="0" algn="ctr">
              <a:buNone/>
              <a:defRPr sz="1400">
                <a:solidFill>
                  <a:srgbClr val="FFFFFF"/>
                </a:solidFill>
              </a:defRPr>
            </a:lvl1pPr>
          </a:lstStyle>
          <a:p>
            <a:r>
              <a:rPr lang="en-US"/>
              <a:t>Click icon to add picture</a:t>
            </a:r>
          </a:p>
        </p:txBody>
      </p:sp>
      <p:sp>
        <p:nvSpPr>
          <p:cNvPr id="7" name="Title 1">
            <a:extLst>
              <a:ext uri="{FF2B5EF4-FFF2-40B4-BE49-F238E27FC236}">
                <a16:creationId xmlns:a16="http://schemas.microsoft.com/office/drawing/2014/main" id="{6E2D2BEE-D768-42E3-B43E-3F8F4CF2E12D}"/>
              </a:ext>
            </a:extLst>
          </p:cNvPr>
          <p:cNvSpPr txBox="1">
            <a:spLocks/>
          </p:cNvSpPr>
          <p:nvPr userDrawn="1"/>
        </p:nvSpPr>
        <p:spPr>
          <a:xfrm>
            <a:off x="247749" y="2260233"/>
            <a:ext cx="2617372" cy="1925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65686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image(1)">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4954996" cy="1325563"/>
          </a:xfrm>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838200" y="6193364"/>
            <a:ext cx="4954997" cy="365125"/>
          </a:xfrm>
        </p:spPr>
        <p:txBody>
          <a:bodyPr/>
          <a:lstStyle/>
          <a:p>
            <a:r>
              <a:rPr lang="en-US" dirty="0">
                <a:latin typeface="Segoe UI Light" panose="020B0502040204020203" pitchFamily="34" charset="0"/>
                <a:ea typeface="Myriad Pro Light" charset="0"/>
                <a:cs typeface="Myriad Pro Light" charset="0"/>
              </a:rPr>
              <a:t>Hennepin County</a:t>
            </a:r>
          </a:p>
          <a:p>
            <a:r>
              <a:rPr lang="en-US" sz="1100" dirty="0">
                <a:latin typeface="Segoe UI" panose="020B0502040204020203" pitchFamily="34" charset="0"/>
                <a:ea typeface="Segoe UI" panose="020B0502040204020203" pitchFamily="34" charset="0"/>
                <a:cs typeface="Segoe UI" panose="020B0502040204020203" pitchFamily="34" charset="0"/>
              </a:rPr>
              <a:t>Name and date of presentation here, (include slide # if needed)</a:t>
            </a:r>
          </a:p>
        </p:txBody>
      </p:sp>
      <p:sp>
        <p:nvSpPr>
          <p:cNvPr id="4" name="Content Placeholder 6"/>
          <p:cNvSpPr>
            <a:spLocks noGrp="1"/>
          </p:cNvSpPr>
          <p:nvPr>
            <p:ph sz="quarter" idx="13"/>
          </p:nvPr>
        </p:nvSpPr>
        <p:spPr>
          <a:xfrm>
            <a:off x="838200" y="1828801"/>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261101" y="0"/>
            <a:ext cx="5930900" cy="68580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667330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Hennepin County</a:t>
            </a:r>
          </a:p>
          <a:p>
            <a:r>
              <a:rPr lang="en-US" sz="1100" dirty="0">
                <a:latin typeface="Segoe UI Light" panose="020B0502040204020203" pitchFamily="34" charset="0"/>
                <a:ea typeface="Myriad Pro Light" charset="0"/>
                <a:cs typeface="Myriad Pro Light" charset="0"/>
              </a:rPr>
              <a:t>Name and date of presentation here, (include slide # if needed)</a:t>
            </a:r>
          </a:p>
        </p:txBody>
      </p:sp>
      <p:sp>
        <p:nvSpPr>
          <p:cNvPr id="4"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63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A225-9902-41FD-A0D4-F68B4F2BFE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A46E2D-4C0A-4AC2-8D0A-A5A8558D8290}"/>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4" name="Footer Placeholder 3">
            <a:extLst>
              <a:ext uri="{FF2B5EF4-FFF2-40B4-BE49-F238E27FC236}">
                <a16:creationId xmlns:a16="http://schemas.microsoft.com/office/drawing/2014/main" id="{6B3562F9-5A44-4599-8880-4C24B77BB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754E7-497D-4687-B3E4-38A0640E0442}"/>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322924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2ACA6-426C-4B80-A9B0-B9B80783EFAC}"/>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3" name="Footer Placeholder 2">
            <a:extLst>
              <a:ext uri="{FF2B5EF4-FFF2-40B4-BE49-F238E27FC236}">
                <a16:creationId xmlns:a16="http://schemas.microsoft.com/office/drawing/2014/main" id="{1FB1E41D-15DC-4131-958C-4C6D2821E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E152C-518D-4BC2-9117-77F634C430BD}"/>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291965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F28-860B-49B4-B077-98CEF5F9C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1D140A-B31B-4C25-8F21-3398CFAE1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E0FFC-83B9-406D-87BF-4ED212017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739AC-5C15-4524-832C-9C38B2BBC1B0}"/>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6" name="Footer Placeholder 5">
            <a:extLst>
              <a:ext uri="{FF2B5EF4-FFF2-40B4-BE49-F238E27FC236}">
                <a16:creationId xmlns:a16="http://schemas.microsoft.com/office/drawing/2014/main" id="{1EA34CA3-93EA-4FA3-807E-BCDBF1C09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84A29-D872-4C00-93ED-7E7A9D524DFA}"/>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253913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C3E5-60A8-4B71-BEC9-D164EFD30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EEAAD-9303-4507-BAAE-56733E667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F4AA1-1B59-45DF-8EAA-2B77D8590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7E28B-E961-4DC6-BC12-067C3CC497FD}"/>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6" name="Footer Placeholder 5">
            <a:extLst>
              <a:ext uri="{FF2B5EF4-FFF2-40B4-BE49-F238E27FC236}">
                <a16:creationId xmlns:a16="http://schemas.microsoft.com/office/drawing/2014/main" id="{E4776C76-E22F-42FD-A676-B5876C4B5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95518-473D-4DF5-97C8-38CFB81472B6}"/>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157872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theme" Target="../theme/theme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3BFCD-9B7D-4191-B6DD-6773C89F8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27D9CB-1467-4E66-8787-FB9EC7F6C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32E4C-7A86-4F0C-B540-103967B52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62071061-8068-4E91-9192-415076359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0AE3E0-FDFA-48DA-ABD6-47D44F42C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378AE-C256-4DC7-9C25-A5682049E878}" type="slidenum">
              <a:rPr lang="en-US" smtClean="0"/>
              <a:t>‹#›</a:t>
            </a:fld>
            <a:endParaRPr lang="en-US"/>
          </a:p>
        </p:txBody>
      </p:sp>
    </p:spTree>
    <p:extLst>
      <p:ext uri="{BB962C8B-B14F-4D97-AF65-F5344CB8AC3E}">
        <p14:creationId xmlns:p14="http://schemas.microsoft.com/office/powerpoint/2010/main" val="102594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6" r:id="rId13"/>
    <p:sldLayoutId id="2147483668" r:id="rId14"/>
    <p:sldLayoutId id="2147483669" r:id="rId15"/>
    <p:sldLayoutId id="2147483670" r:id="rId16"/>
    <p:sldLayoutId id="214748371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267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8/13/25</a:t>
            </a:fld>
            <a:endParaRPr lang="en-US"/>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893198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2" r:id="rId40"/>
    <p:sldLayoutId id="2147483713" r:id="rId41"/>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Segoe UI Semibold" panose="020B0702040204020203" pitchFamily="34" charset="0"/>
          <a:ea typeface="Segoe UI Semibold" panose="020B0702040204020203" pitchFamily="34" charset="0"/>
          <a:cs typeface="Segoe UI Semibold" panose="020B0702040204020203" pitchFamily="34" charset="0"/>
        </a:defRPr>
      </a:lvl1pPr>
    </p:titleStyle>
    <p:body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41.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8" Type="http://schemas.openxmlformats.org/officeDocument/2006/relationships/hyperlink" Target="https://www.pca.state.mn.us/sites/default/files/aq9-29.pdf" TargetMode="External"/><Relationship Id="rId13" Type="http://schemas.openxmlformats.org/officeDocument/2006/relationships/hyperlink" Target="http://www.epa.gov/risk/conducting-human-health-risk-assessment" TargetMode="External"/><Relationship Id="rId3" Type="http://schemas.openxmlformats.org/officeDocument/2006/relationships/hyperlink" Target="https://www.health.state.mn.us/data/mcrs/docs/rpteastmetro.pdf" TargetMode="External"/><Relationship Id="rId7" Type="http://schemas.openxmlformats.org/officeDocument/2006/relationships/hyperlink" Target="https://www.pca.state.mn.us/sites/default/files/aq8-35.pdf" TargetMode="External"/><Relationship Id="rId12" Type="http://schemas.openxmlformats.org/officeDocument/2006/relationships/hyperlink" Target="https://www.epa.gov/sites/default/files/2016-06/documents/ejtg_5_6_16_v5.1.pdf" TargetMode="External"/><Relationship Id="rId2" Type="http://schemas.openxmlformats.org/officeDocument/2006/relationships/notesSlide" Target="../notesSlides/notesSlide48.xml"/><Relationship Id="rId1" Type="http://schemas.openxmlformats.org/officeDocument/2006/relationships/slideLayout" Target="../slideLayouts/slideLayout46.xml"/><Relationship Id="rId6" Type="http://schemas.openxmlformats.org/officeDocument/2006/relationships/hyperlink" Target="https://www.pca.state.mn.us/sites/default/files/environmentalbulletin-0803.pdf" TargetMode="External"/><Relationship Id="rId11" Type="http://schemas.openxmlformats.org/officeDocument/2006/relationships/hyperlink" Target="http://www.pca.state.mn.us/air/sources-air-pollution" TargetMode="External"/><Relationship Id="rId5" Type="http://schemas.openxmlformats.org/officeDocument/2006/relationships/hyperlink" Target="https://www.pca.state.mn.us/sites/default/files/lr-airtoxmonitoring-1sy03.pdf" TargetMode="External"/><Relationship Id="rId10" Type="http://schemas.openxmlformats.org/officeDocument/2006/relationships/hyperlink" Target="http://www.pca.state.mn.us/air/neighborhood-sources" TargetMode="External"/><Relationship Id="rId4" Type="http://schemas.openxmlformats.org/officeDocument/2006/relationships/hyperlink" Target="https://www2.minneapolismn.gov/media/content-assets/www2-documents/government/Air-Quality-Study-Executive-Summary.pdf" TargetMode="External"/><Relationship Id="rId9" Type="http://schemas.openxmlformats.org/officeDocument/2006/relationships/hyperlink" Target="https://www.pca.state.mn.us/sites/default/files/aq10-20a.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18419F-258D-48C1-A711-F3FEB563619E}"/>
              </a:ext>
            </a:extLst>
          </p:cNvPr>
          <p:cNvSpPr>
            <a:spLocks noGrp="1"/>
          </p:cNvSpPr>
          <p:nvPr>
            <p:ph type="title"/>
          </p:nvPr>
        </p:nvSpPr>
        <p:spPr>
          <a:xfrm>
            <a:off x="334926" y="4875395"/>
            <a:ext cx="10515600" cy="533949"/>
          </a:xfrm>
        </p:spPr>
        <p:txBody>
          <a:bodyPr>
            <a:noAutofit/>
          </a:bodyPr>
          <a:lstStyle/>
          <a:p>
            <a:r>
              <a:rPr lang="en-US"/>
              <a:t>HERC air emissions and impact on health</a:t>
            </a:r>
          </a:p>
        </p:txBody>
      </p:sp>
      <p:pic>
        <p:nvPicPr>
          <p:cNvPr id="9" name="Picture Placeholder 10">
            <a:extLst>
              <a:ext uri="{FF2B5EF4-FFF2-40B4-BE49-F238E27FC236}">
                <a16:creationId xmlns:a16="http://schemas.microsoft.com/office/drawing/2014/main" id="{23510467-CD8C-4284-90DB-08C2BC72A81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12192000" cy="4572000"/>
          </a:xfrm>
        </p:spPr>
      </p:pic>
    </p:spTree>
    <p:extLst>
      <p:ext uri="{BB962C8B-B14F-4D97-AF65-F5344CB8AC3E}">
        <p14:creationId xmlns:p14="http://schemas.microsoft.com/office/powerpoint/2010/main" val="196403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hape&#10;&#10;Description automatically generated">
            <a:extLst>
              <a:ext uri="{FF2B5EF4-FFF2-40B4-BE49-F238E27FC236}">
                <a16:creationId xmlns:a16="http://schemas.microsoft.com/office/drawing/2014/main" id="{1D748048-60C4-C549-9EA3-63951D5AFAE2}"/>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3131" b="3131"/>
          <a:stretch>
            <a:fillRect/>
          </a:stretch>
        </p:blipFill>
        <p:spPr>
          <a:xfrm>
            <a:off x="0" y="0"/>
            <a:ext cx="5121275" cy="6858000"/>
          </a:xfrm>
        </p:spPr>
      </p:pic>
      <p:sp>
        <p:nvSpPr>
          <p:cNvPr id="5" name="Content Placeholder 4">
            <a:extLst>
              <a:ext uri="{FF2B5EF4-FFF2-40B4-BE49-F238E27FC236}">
                <a16:creationId xmlns:a16="http://schemas.microsoft.com/office/drawing/2014/main" id="{BD078648-1D9A-E041-963E-87A96D0AAFF8}"/>
              </a:ext>
            </a:extLst>
          </p:cNvPr>
          <p:cNvSpPr>
            <a:spLocks noGrp="1"/>
          </p:cNvSpPr>
          <p:nvPr>
            <p:ph sz="quarter" idx="13"/>
          </p:nvPr>
        </p:nvSpPr>
        <p:spPr>
          <a:xfrm>
            <a:off x="356363" y="668057"/>
            <a:ext cx="4118811" cy="3961237"/>
          </a:xfrm>
        </p:spPr>
        <p:txBody>
          <a:bodyPr>
            <a:normAutofit lnSpcReduction="10000"/>
          </a:bodyPr>
          <a:lstStyle/>
          <a:p>
            <a:pPr marL="0" indent="0">
              <a:buNone/>
            </a:pPr>
            <a:r>
              <a:rPr lang="en-US" sz="4400">
                <a:latin typeface="Segoe UI" panose="020B0502040204020203" pitchFamily="34" charset="0"/>
                <a:cs typeface="Segoe UI" panose="020B0502040204020203" pitchFamily="34" charset="0"/>
              </a:rPr>
              <a:t>BARR Engineering study: Evaluating the impact of HERC air emissions on our health </a:t>
            </a:r>
          </a:p>
        </p:txBody>
      </p:sp>
      <p:sp>
        <p:nvSpPr>
          <p:cNvPr id="9" name="TextBox 8">
            <a:extLst>
              <a:ext uri="{FF2B5EF4-FFF2-40B4-BE49-F238E27FC236}">
                <a16:creationId xmlns:a16="http://schemas.microsoft.com/office/drawing/2014/main" id="{31D556A5-D23A-4643-9350-B2F3B2CD9E98}"/>
              </a:ext>
            </a:extLst>
          </p:cNvPr>
          <p:cNvSpPr txBox="1"/>
          <p:nvPr/>
        </p:nvSpPr>
        <p:spPr>
          <a:xfrm>
            <a:off x="5477638" y="1166842"/>
            <a:ext cx="6096000" cy="4801314"/>
          </a:xfrm>
          <a:prstGeom prst="rect">
            <a:avLst/>
          </a:prstGeom>
          <a:noFill/>
        </p:spPr>
        <p:txBody>
          <a:bodyPr wrap="square">
            <a:spAutoFit/>
          </a:bodyPr>
          <a:lstStyle/>
          <a:p>
            <a:r>
              <a:rPr lang="en-US" dirty="0">
                <a:latin typeface="Segoe UI" panose="020B0502040204020203" pitchFamily="34" charset="0"/>
                <a:cs typeface="Segoe UI" panose="020B0502040204020203" pitchFamily="34" charset="0"/>
              </a:rPr>
              <a:t>Conclusions:</a:t>
            </a:r>
          </a:p>
          <a:p>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The cancer and non-cancer risks from HERC emissions by themselves are well below Minnesota Department of Health incremental risk thresholds</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Emissions from mobile and non–point sources pose much higher risks to human health than emissions from HERC </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HERC is not likely to cause more harmful cancer or non-</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cancer health effects in one part of the community than another (equally low impact on surrounding communities)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endParaRPr lang="en-US" dirty="0"/>
          </a:p>
          <a:p>
            <a:endParaRPr lang="en-US" dirty="0"/>
          </a:p>
        </p:txBody>
      </p:sp>
    </p:spTree>
    <p:extLst>
      <p:ext uri="{BB962C8B-B14F-4D97-AF65-F5344CB8AC3E}">
        <p14:creationId xmlns:p14="http://schemas.microsoft.com/office/powerpoint/2010/main" val="321129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C3B2-4C4B-462A-996D-8804A9C14A6D}"/>
              </a:ext>
            </a:extLst>
          </p:cNvPr>
          <p:cNvSpPr>
            <a:spLocks noGrp="1"/>
          </p:cNvSpPr>
          <p:nvPr>
            <p:ph type="title"/>
          </p:nvPr>
        </p:nvSpPr>
        <p:spPr>
          <a:xfrm>
            <a:off x="304800" y="485775"/>
            <a:ext cx="2933700" cy="5256999"/>
          </a:xfrm>
        </p:spPr>
        <p:txBody>
          <a:bodyPr>
            <a:normAutofit/>
          </a:bodyPr>
          <a:lstStyle/>
          <a:p>
            <a:r>
              <a:rPr lang="en-US" sz="4000">
                <a:latin typeface="Segoe UI" panose="020B0502040204020203" pitchFamily="34" charset="0"/>
                <a:cs typeface="Segoe UI" panose="020B0502040204020203" pitchFamily="34" charset="0"/>
              </a:rPr>
              <a:t>Evaluating the impact of air emissions on health</a:t>
            </a:r>
          </a:p>
        </p:txBody>
      </p:sp>
      <p:sp>
        <p:nvSpPr>
          <p:cNvPr id="3" name="Content Placeholder 2">
            <a:extLst>
              <a:ext uri="{FF2B5EF4-FFF2-40B4-BE49-F238E27FC236}">
                <a16:creationId xmlns:a16="http://schemas.microsoft.com/office/drawing/2014/main" id="{3AB55FCE-1303-46FD-902B-7D41EA8FD5A4}"/>
              </a:ext>
            </a:extLst>
          </p:cNvPr>
          <p:cNvSpPr>
            <a:spLocks noGrp="1"/>
          </p:cNvSpPr>
          <p:nvPr>
            <p:ph sz="quarter" idx="11"/>
          </p:nvPr>
        </p:nvSpPr>
        <p:spPr/>
        <p:txBody>
          <a:bodyPr/>
          <a:lstStyle/>
          <a:p>
            <a:pPr marL="514350" indent="-514350">
              <a:buFont typeface="+mj-lt"/>
              <a:buAutoNum type="arabicPeriod"/>
            </a:pPr>
            <a:r>
              <a:rPr lang="en-US" b="1" dirty="0">
                <a:latin typeface="Segoe UI" panose="020B0502040204020203" pitchFamily="34" charset="0"/>
                <a:cs typeface="Segoe UI" panose="020B0502040204020203" pitchFamily="34" charset="0"/>
              </a:rPr>
              <a:t>Emissions:</a:t>
            </a:r>
            <a:r>
              <a:rPr lang="en-US" dirty="0">
                <a:latin typeface="Segoe UI" panose="020B0502040204020203" pitchFamily="34" charset="0"/>
                <a:cs typeface="Segoe UI" panose="020B0502040204020203" pitchFamily="34" charset="0"/>
              </a:rPr>
              <a:t> pollutants released to the air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from numerous types of sources</a:t>
            </a:r>
          </a:p>
          <a:p>
            <a:pPr marL="514350" indent="-514350">
              <a:buFont typeface="+mj-lt"/>
              <a:buAutoNum type="arabicPeriod"/>
            </a:pPr>
            <a:r>
              <a:rPr lang="en-US" b="1" dirty="0">
                <a:latin typeface="Segoe UI" panose="020B0502040204020203" pitchFamily="34" charset="0"/>
                <a:cs typeface="Segoe UI" panose="020B0502040204020203" pitchFamily="34" charset="0"/>
              </a:rPr>
              <a:t>Air quality: </a:t>
            </a:r>
            <a:r>
              <a:rPr lang="en-US" dirty="0">
                <a:latin typeface="Segoe UI" panose="020B0502040204020203" pitchFamily="34" charset="0"/>
                <a:cs typeface="Segoe UI" panose="020B0502040204020203" pitchFamily="34" charset="0"/>
              </a:rPr>
              <a:t>concentrations of pollutants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in the air we breathe</a:t>
            </a:r>
          </a:p>
          <a:p>
            <a:pPr marL="514350" indent="-514350">
              <a:buFont typeface="+mj-lt"/>
              <a:buAutoNum type="arabicPeriod"/>
            </a:pPr>
            <a:r>
              <a:rPr lang="en-US" b="1" dirty="0">
                <a:latin typeface="Segoe UI" panose="020B0502040204020203" pitchFamily="34" charset="0"/>
                <a:cs typeface="Segoe UI" panose="020B0502040204020203" pitchFamily="34" charset="0"/>
              </a:rPr>
              <a:t>Risk:</a:t>
            </a:r>
            <a:r>
              <a:rPr lang="en-US" dirty="0">
                <a:latin typeface="Segoe UI" panose="020B0502040204020203" pitchFamily="34" charset="0"/>
                <a:cs typeface="Segoe UI" panose="020B0502040204020203" pitchFamily="34" charset="0"/>
              </a:rPr>
              <a:t> assessing potential health impacts associated with outdoor air quality</a:t>
            </a:r>
          </a:p>
        </p:txBody>
      </p:sp>
    </p:spTree>
    <p:extLst>
      <p:ext uri="{BB962C8B-B14F-4D97-AF65-F5344CB8AC3E}">
        <p14:creationId xmlns:p14="http://schemas.microsoft.com/office/powerpoint/2010/main" val="16846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08E507-90AB-45C1-BB8A-DAEE2ED4FA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2599" y="1595597"/>
            <a:ext cx="7562818" cy="4824805"/>
          </a:xfrm>
          <a:prstGeom prst="rect">
            <a:avLst/>
          </a:prstGeom>
        </p:spPr>
      </p:pic>
      <p:sp>
        <p:nvSpPr>
          <p:cNvPr id="7" name="Title 6">
            <a:extLst>
              <a:ext uri="{FF2B5EF4-FFF2-40B4-BE49-F238E27FC236}">
                <a16:creationId xmlns:a16="http://schemas.microsoft.com/office/drawing/2014/main" id="{4A22422A-7ACA-4C5C-9421-3A2E1C373FE3}"/>
              </a:ext>
            </a:extLst>
          </p:cNvPr>
          <p:cNvSpPr>
            <a:spLocks noGrp="1"/>
          </p:cNvSpPr>
          <p:nvPr>
            <p:ph type="title"/>
          </p:nvPr>
        </p:nvSpPr>
        <p:spPr/>
        <p:txBody>
          <a:bodyPr/>
          <a:lstStyle/>
          <a:p>
            <a:r>
              <a:rPr lang="en-US"/>
              <a:t>1. Emissions come from “sources”</a:t>
            </a:r>
            <a:endParaRPr lang="en-US" sz="2800" i="1"/>
          </a:p>
        </p:txBody>
      </p:sp>
      <p:sp>
        <p:nvSpPr>
          <p:cNvPr id="26" name="Rectangle 25">
            <a:extLst>
              <a:ext uri="{FF2B5EF4-FFF2-40B4-BE49-F238E27FC236}">
                <a16:creationId xmlns:a16="http://schemas.microsoft.com/office/drawing/2014/main" id="{C0780DA3-8C11-4FC3-A2CA-06991AA44A4F}"/>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F3E0F4-259A-4120-BA5E-0AEB286F5EFD}"/>
              </a:ext>
            </a:extLst>
          </p:cNvPr>
          <p:cNvSpPr txBox="1"/>
          <p:nvPr/>
        </p:nvSpPr>
        <p:spPr>
          <a:xfrm>
            <a:off x="9356651" y="6475884"/>
            <a:ext cx="2720636" cy="230832"/>
          </a:xfrm>
          <a:prstGeom prst="rect">
            <a:avLst/>
          </a:prstGeom>
          <a:noFill/>
        </p:spPr>
        <p:txBody>
          <a:bodyPr wrap="square" rtlCol="0">
            <a:spAutoFit/>
          </a:bodyPr>
          <a:lstStyle/>
          <a:p>
            <a:r>
              <a:rPr lang="en-US" sz="900" i="1" err="1">
                <a:latin typeface="Segoe UI" panose="020B0502040204020203" pitchFamily="34" charset="0"/>
                <a:cs typeface="Segoe UI" panose="020B0502040204020203" pitchFamily="34" charset="0"/>
              </a:rPr>
              <a:t>www.pca.state.mn.us</a:t>
            </a:r>
            <a:r>
              <a:rPr lang="en-US" sz="900" i="1">
                <a:latin typeface="Segoe UI" panose="020B0502040204020203" pitchFamily="34" charset="0"/>
                <a:cs typeface="Segoe UI" panose="020B0502040204020203" pitchFamily="34" charset="0"/>
              </a:rPr>
              <a:t>/air/neighborhood-sources</a:t>
            </a:r>
          </a:p>
        </p:txBody>
      </p:sp>
    </p:spTree>
    <p:extLst>
      <p:ext uri="{BB962C8B-B14F-4D97-AF65-F5344CB8AC3E}">
        <p14:creationId xmlns:p14="http://schemas.microsoft.com/office/powerpoint/2010/main" val="291468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02AC0F-C6DF-403C-B7A0-7C10D822A1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7449" y="1971696"/>
            <a:ext cx="5244407" cy="4619604"/>
          </a:xfrm>
          <a:prstGeom prst="rect">
            <a:avLst/>
          </a:prstGeom>
        </p:spPr>
      </p:pic>
      <p:pic>
        <p:nvPicPr>
          <p:cNvPr id="16" name="Picture 15">
            <a:extLst>
              <a:ext uri="{FF2B5EF4-FFF2-40B4-BE49-F238E27FC236}">
                <a16:creationId xmlns:a16="http://schemas.microsoft.com/office/drawing/2014/main" id="{1CBFB296-93A8-457B-83E0-F270B96C43BB}"/>
              </a:ext>
            </a:extLst>
          </p:cNvPr>
          <p:cNvPicPr>
            <a:picLocks noChangeAspect="1"/>
          </p:cNvPicPr>
          <p:nvPr/>
        </p:nvPicPr>
        <p:blipFill>
          <a:blip r:embed="rId4"/>
          <a:stretch>
            <a:fillRect/>
          </a:stretch>
        </p:blipFill>
        <p:spPr>
          <a:xfrm>
            <a:off x="217295" y="2595813"/>
            <a:ext cx="5813195" cy="2581517"/>
          </a:xfrm>
          <a:prstGeom prst="rect">
            <a:avLst/>
          </a:prstGeom>
        </p:spPr>
      </p:pic>
      <p:sp>
        <p:nvSpPr>
          <p:cNvPr id="7" name="Title 6">
            <a:extLst>
              <a:ext uri="{FF2B5EF4-FFF2-40B4-BE49-F238E27FC236}">
                <a16:creationId xmlns:a16="http://schemas.microsoft.com/office/drawing/2014/main" id="{4A22422A-7ACA-4C5C-9421-3A2E1C373FE3}"/>
              </a:ext>
            </a:extLst>
          </p:cNvPr>
          <p:cNvSpPr>
            <a:spLocks noGrp="1"/>
          </p:cNvSpPr>
          <p:nvPr>
            <p:ph type="title"/>
          </p:nvPr>
        </p:nvSpPr>
        <p:spPr/>
        <p:txBody>
          <a:bodyPr>
            <a:normAutofit/>
          </a:bodyPr>
          <a:lstStyle/>
          <a:p>
            <a:r>
              <a:rPr lang="en-US" sz="3600"/>
              <a:t>Minnesota and Hennepin County </a:t>
            </a:r>
            <a:br>
              <a:rPr lang="en-US" sz="3600"/>
            </a:br>
            <a:r>
              <a:rPr lang="en-US" sz="3600"/>
              <a:t>emissions by source</a:t>
            </a:r>
            <a:endParaRPr lang="en-US" sz="3600" i="1"/>
          </a:p>
        </p:txBody>
      </p:sp>
      <p:sp>
        <p:nvSpPr>
          <p:cNvPr id="6" name="TextBox 5">
            <a:extLst>
              <a:ext uri="{FF2B5EF4-FFF2-40B4-BE49-F238E27FC236}">
                <a16:creationId xmlns:a16="http://schemas.microsoft.com/office/drawing/2014/main" id="{DECE4CDD-037A-4565-98E7-7E3779606D5D}"/>
              </a:ext>
            </a:extLst>
          </p:cNvPr>
          <p:cNvSpPr txBox="1"/>
          <p:nvPr/>
        </p:nvSpPr>
        <p:spPr>
          <a:xfrm>
            <a:off x="370485" y="6472128"/>
            <a:ext cx="2484976" cy="230832"/>
          </a:xfrm>
          <a:prstGeom prst="rect">
            <a:avLst/>
          </a:prstGeom>
          <a:noFill/>
        </p:spPr>
        <p:txBody>
          <a:bodyPr wrap="none" rtlCol="0">
            <a:spAutoFit/>
          </a:bodyPr>
          <a:lstStyle/>
          <a:p>
            <a:r>
              <a:rPr lang="en-US" sz="900" i="1">
                <a:latin typeface="Segoe UI" panose="020B0502040204020203" pitchFamily="34" charset="0"/>
                <a:cs typeface="Segoe UI" panose="020B0502040204020203" pitchFamily="34" charset="0"/>
              </a:rPr>
              <a:t>www.pca.state.mn.us/air/sources-air-pollution</a:t>
            </a:r>
          </a:p>
        </p:txBody>
      </p:sp>
      <p:sp>
        <p:nvSpPr>
          <p:cNvPr id="5" name="TextBox 4">
            <a:extLst>
              <a:ext uri="{FF2B5EF4-FFF2-40B4-BE49-F238E27FC236}">
                <a16:creationId xmlns:a16="http://schemas.microsoft.com/office/drawing/2014/main" id="{D0772FF5-6021-4276-8A14-88F3F724612A}"/>
              </a:ext>
            </a:extLst>
          </p:cNvPr>
          <p:cNvSpPr txBox="1"/>
          <p:nvPr/>
        </p:nvSpPr>
        <p:spPr>
          <a:xfrm>
            <a:off x="534161" y="2080652"/>
            <a:ext cx="4921069" cy="369332"/>
          </a:xfrm>
          <a:prstGeom prst="rect">
            <a:avLst/>
          </a:prstGeom>
          <a:noFill/>
        </p:spPr>
        <p:txBody>
          <a:bodyPr wrap="square" rtlCol="0">
            <a:spAutoFit/>
          </a:bodyPr>
          <a:lstStyle/>
          <a:p>
            <a:r>
              <a:rPr lang="en-US">
                <a:solidFill>
                  <a:schemeClr val="bg1">
                    <a:lumMod val="10000"/>
                  </a:schemeClr>
                </a:solidFill>
                <a:latin typeface="Segoe UI" panose="020B0502040204020203" pitchFamily="34" charset="0"/>
                <a:cs typeface="Segoe UI" panose="020B0502040204020203" pitchFamily="34" charset="0"/>
              </a:rPr>
              <a:t>Emission-source percentages for entire state</a:t>
            </a:r>
          </a:p>
        </p:txBody>
      </p:sp>
      <p:sp>
        <p:nvSpPr>
          <p:cNvPr id="9" name="TextBox 8">
            <a:extLst>
              <a:ext uri="{FF2B5EF4-FFF2-40B4-BE49-F238E27FC236}">
                <a16:creationId xmlns:a16="http://schemas.microsoft.com/office/drawing/2014/main" id="{9C61F3FE-639E-44A9-B695-2E6FF0098A89}"/>
              </a:ext>
            </a:extLst>
          </p:cNvPr>
          <p:cNvSpPr txBox="1"/>
          <p:nvPr/>
        </p:nvSpPr>
        <p:spPr>
          <a:xfrm>
            <a:off x="6159328" y="5562049"/>
            <a:ext cx="2484976" cy="646331"/>
          </a:xfrm>
          <a:prstGeom prst="rect">
            <a:avLst/>
          </a:prstGeom>
          <a:noFill/>
        </p:spPr>
        <p:txBody>
          <a:bodyPr wrap="square" rtlCol="0">
            <a:spAutoFit/>
          </a:bodyPr>
          <a:lstStyle/>
          <a:p>
            <a:r>
              <a:rPr lang="en-US">
                <a:solidFill>
                  <a:schemeClr val="bg1">
                    <a:lumMod val="10000"/>
                  </a:schemeClr>
                </a:solidFill>
                <a:latin typeface="Segoe UI" panose="020B0502040204020203" pitchFamily="34" charset="0"/>
                <a:cs typeface="Segoe UI" panose="020B0502040204020203" pitchFamily="34" charset="0"/>
              </a:rPr>
              <a:t>Percentages for Hennepin County</a:t>
            </a:r>
          </a:p>
        </p:txBody>
      </p:sp>
      <p:sp>
        <p:nvSpPr>
          <p:cNvPr id="10" name="Rectangle 9">
            <a:extLst>
              <a:ext uri="{FF2B5EF4-FFF2-40B4-BE49-F238E27FC236}">
                <a16:creationId xmlns:a16="http://schemas.microsoft.com/office/drawing/2014/main" id="{4C29F9C8-C748-46CD-8F40-48BFA9E673AC}"/>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A894E8-23B0-48FC-A864-7AB08545D3E3}"/>
              </a:ext>
            </a:extLst>
          </p:cNvPr>
          <p:cNvSpPr txBox="1"/>
          <p:nvPr/>
        </p:nvSpPr>
        <p:spPr>
          <a:xfrm>
            <a:off x="8644304" y="6475884"/>
            <a:ext cx="3432983" cy="230832"/>
          </a:xfrm>
          <a:prstGeom prst="rect">
            <a:avLst/>
          </a:prstGeom>
          <a:noFill/>
        </p:spPr>
        <p:txBody>
          <a:bodyPr wrap="square" rtlCol="0">
            <a:spAutoFit/>
          </a:bodyPr>
          <a:lstStyle/>
          <a:p>
            <a:r>
              <a:rPr lang="en-US" sz="900" i="1" dirty="0" err="1">
                <a:latin typeface="Segoe UI" panose="020B0502040204020203" pitchFamily="34" charset="0"/>
                <a:cs typeface="Segoe UI" panose="020B0502040204020203" pitchFamily="34" charset="0"/>
              </a:rPr>
              <a:t>www.pca.state.mn.us</a:t>
            </a:r>
            <a:r>
              <a:rPr lang="en-US" sz="900" i="1" dirty="0">
                <a:latin typeface="Segoe UI" panose="020B0502040204020203" pitchFamily="34" charset="0"/>
                <a:cs typeface="Segoe UI" panose="020B0502040204020203" pitchFamily="34" charset="0"/>
              </a:rPr>
              <a:t>/air/statewide-and-county-air-emissions</a:t>
            </a:r>
          </a:p>
        </p:txBody>
      </p:sp>
    </p:spTree>
    <p:extLst>
      <p:ext uri="{BB962C8B-B14F-4D97-AF65-F5344CB8AC3E}">
        <p14:creationId xmlns:p14="http://schemas.microsoft.com/office/powerpoint/2010/main" val="66865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a:xfrm>
            <a:off x="0" y="0"/>
            <a:ext cx="3244325" cy="6857999"/>
          </a:xfrm>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Autofit/>
          </a:bodyPr>
          <a:lstStyle/>
          <a:p>
            <a:r>
              <a:rPr lang="en-US" sz="3600" dirty="0">
                <a:latin typeface="Segoe UI Semilight" panose="020B0402040204020203" pitchFamily="34" charset="0"/>
                <a:cs typeface="Segoe UI Semilight" panose="020B0402040204020203" pitchFamily="34" charset="0"/>
              </a:rPr>
              <a:t>Comparison of HERC’s emissions of individual pollutants with  other sources</a:t>
            </a:r>
            <a:br>
              <a:rPr lang="en-US" dirty="0"/>
            </a:br>
            <a:endParaRPr lang="en-US" dirty="0"/>
          </a:p>
        </p:txBody>
      </p:sp>
      <p:pic>
        <p:nvPicPr>
          <p:cNvPr id="3" name="Picture 2">
            <a:extLst>
              <a:ext uri="{FF2B5EF4-FFF2-40B4-BE49-F238E27FC236}">
                <a16:creationId xmlns:a16="http://schemas.microsoft.com/office/drawing/2014/main" id="{B35EFB9C-12C9-4B64-875E-9FBAADF92CD4}"/>
              </a:ext>
            </a:extLst>
          </p:cNvPr>
          <p:cNvPicPr>
            <a:picLocks noChangeAspect="1"/>
          </p:cNvPicPr>
          <p:nvPr/>
        </p:nvPicPr>
        <p:blipFill>
          <a:blip r:embed="rId4"/>
          <a:stretch>
            <a:fillRect/>
          </a:stretch>
        </p:blipFill>
        <p:spPr>
          <a:xfrm>
            <a:off x="3419383" y="176672"/>
            <a:ext cx="7358207" cy="6504655"/>
          </a:xfrm>
          <a:prstGeom prst="rect">
            <a:avLst/>
          </a:prstGeom>
        </p:spPr>
      </p:pic>
    </p:spTree>
    <p:extLst>
      <p:ext uri="{BB962C8B-B14F-4D97-AF65-F5344CB8AC3E}">
        <p14:creationId xmlns:p14="http://schemas.microsoft.com/office/powerpoint/2010/main" val="77534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Autofit/>
          </a:bodyPr>
          <a:lstStyle/>
          <a:p>
            <a:r>
              <a:rPr lang="en-US" sz="3600" dirty="0">
                <a:latin typeface="Segoe UI Semilight" panose="020B0402040204020203" pitchFamily="34" charset="0"/>
                <a:cs typeface="Segoe UI Semilight" panose="020B0402040204020203" pitchFamily="34" charset="0"/>
              </a:rPr>
              <a:t>Comparison of HERC’s emissions of individual pollutants with  other sources</a:t>
            </a:r>
            <a:br>
              <a:rPr lang="en-US" dirty="0"/>
            </a:br>
            <a:endParaRPr lang="en-US" dirty="0"/>
          </a:p>
        </p:txBody>
      </p:sp>
      <p:pic>
        <p:nvPicPr>
          <p:cNvPr id="2" name="Picture 1">
            <a:extLst>
              <a:ext uri="{FF2B5EF4-FFF2-40B4-BE49-F238E27FC236}">
                <a16:creationId xmlns:a16="http://schemas.microsoft.com/office/drawing/2014/main" id="{96BABFB8-8BA7-40D8-A8CF-E91FA2EC03DC}"/>
              </a:ext>
            </a:extLst>
          </p:cNvPr>
          <p:cNvPicPr>
            <a:picLocks noChangeAspect="1"/>
          </p:cNvPicPr>
          <p:nvPr/>
        </p:nvPicPr>
        <p:blipFill>
          <a:blip r:embed="rId4"/>
          <a:stretch>
            <a:fillRect/>
          </a:stretch>
        </p:blipFill>
        <p:spPr>
          <a:xfrm>
            <a:off x="3410864" y="538385"/>
            <a:ext cx="8229146" cy="5276788"/>
          </a:xfrm>
          <a:prstGeom prst="rect">
            <a:avLst/>
          </a:prstGeom>
        </p:spPr>
      </p:pic>
    </p:spTree>
    <p:extLst>
      <p:ext uri="{BB962C8B-B14F-4D97-AF65-F5344CB8AC3E}">
        <p14:creationId xmlns:p14="http://schemas.microsoft.com/office/powerpoint/2010/main" val="80645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Autofit/>
          </a:bodyPr>
          <a:lstStyle/>
          <a:p>
            <a:r>
              <a:rPr lang="en-US" sz="3600" dirty="0">
                <a:latin typeface="Segoe UI Semilight" panose="020B0402040204020203" pitchFamily="34" charset="0"/>
                <a:cs typeface="Segoe UI Semilight" panose="020B0402040204020203" pitchFamily="34" charset="0"/>
              </a:rPr>
              <a:t>Comparison of HERC’s emissions of individual pollutants with  other sources</a:t>
            </a:r>
            <a:br>
              <a:rPr lang="en-US" sz="3600" dirty="0">
                <a:latin typeface="Segoe UI Semilight" panose="020B0402040204020203" pitchFamily="34" charset="0"/>
                <a:cs typeface="Segoe UI Semilight" panose="020B0402040204020203" pitchFamily="34" charset="0"/>
              </a:rPr>
            </a:br>
            <a:endParaRPr lang="en-US" sz="3600" dirty="0">
              <a:latin typeface="Segoe UI Semilight" panose="020B0402040204020203" pitchFamily="34" charset="0"/>
              <a:cs typeface="Segoe UI Semilight" panose="020B0402040204020203" pitchFamily="34" charset="0"/>
            </a:endParaRPr>
          </a:p>
        </p:txBody>
      </p:sp>
      <p:pic>
        <p:nvPicPr>
          <p:cNvPr id="2" name="Picture 1">
            <a:extLst>
              <a:ext uri="{FF2B5EF4-FFF2-40B4-BE49-F238E27FC236}">
                <a16:creationId xmlns:a16="http://schemas.microsoft.com/office/drawing/2014/main" id="{5FC06F26-1B80-41AD-ABB2-B86962186CD2}"/>
              </a:ext>
            </a:extLst>
          </p:cNvPr>
          <p:cNvPicPr>
            <a:picLocks noChangeAspect="1"/>
          </p:cNvPicPr>
          <p:nvPr/>
        </p:nvPicPr>
        <p:blipFill>
          <a:blip r:embed="rId4"/>
          <a:stretch>
            <a:fillRect/>
          </a:stretch>
        </p:blipFill>
        <p:spPr>
          <a:xfrm>
            <a:off x="3385172" y="550985"/>
            <a:ext cx="8411045" cy="5130624"/>
          </a:xfrm>
          <a:prstGeom prst="rect">
            <a:avLst/>
          </a:prstGeom>
        </p:spPr>
      </p:pic>
    </p:spTree>
    <p:extLst>
      <p:ext uri="{BB962C8B-B14F-4D97-AF65-F5344CB8AC3E}">
        <p14:creationId xmlns:p14="http://schemas.microsoft.com/office/powerpoint/2010/main" val="315888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rmAutofit fontScale="90000"/>
          </a:bodyPr>
          <a:lstStyle/>
          <a:p>
            <a:r>
              <a:rPr lang="en-US" sz="4000" dirty="0">
                <a:latin typeface="Segoe UI Semilight" panose="020B0402040204020203" pitchFamily="34" charset="0"/>
                <a:cs typeface="Segoe UI Semilight" panose="020B0402040204020203" pitchFamily="34" charset="0"/>
              </a:rPr>
              <a:t>Comparison of HERC’s emissions of individual pollutants with  other sources</a:t>
            </a:r>
            <a:br>
              <a:rPr lang="en-US" dirty="0"/>
            </a:br>
            <a:endParaRPr lang="en-US" dirty="0"/>
          </a:p>
        </p:txBody>
      </p:sp>
      <p:pic>
        <p:nvPicPr>
          <p:cNvPr id="2" name="Picture 1">
            <a:extLst>
              <a:ext uri="{FF2B5EF4-FFF2-40B4-BE49-F238E27FC236}">
                <a16:creationId xmlns:a16="http://schemas.microsoft.com/office/drawing/2014/main" id="{87C5A868-8539-4524-9D19-4D240B5896AC}"/>
              </a:ext>
            </a:extLst>
          </p:cNvPr>
          <p:cNvPicPr>
            <a:picLocks noChangeAspect="1"/>
          </p:cNvPicPr>
          <p:nvPr/>
        </p:nvPicPr>
        <p:blipFill>
          <a:blip r:embed="rId4"/>
          <a:stretch>
            <a:fillRect/>
          </a:stretch>
        </p:blipFill>
        <p:spPr>
          <a:xfrm>
            <a:off x="3587583" y="575664"/>
            <a:ext cx="7859018" cy="5198412"/>
          </a:xfrm>
          <a:prstGeom prst="rect">
            <a:avLst/>
          </a:prstGeom>
        </p:spPr>
      </p:pic>
    </p:spTree>
    <p:extLst>
      <p:ext uri="{BB962C8B-B14F-4D97-AF65-F5344CB8AC3E}">
        <p14:creationId xmlns:p14="http://schemas.microsoft.com/office/powerpoint/2010/main" val="289815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rmAutofit fontScale="90000"/>
          </a:bodyPr>
          <a:lstStyle/>
          <a:p>
            <a:r>
              <a:rPr lang="en-US" sz="4000" dirty="0">
                <a:latin typeface="Segoe UI Semilight" panose="020B0402040204020203" pitchFamily="34" charset="0"/>
                <a:cs typeface="Segoe UI Semilight" panose="020B0402040204020203" pitchFamily="34" charset="0"/>
              </a:rPr>
              <a:t>Comparison of HERC’s emissions of individual pollutants with  other sources</a:t>
            </a:r>
            <a:br>
              <a:rPr lang="en-US" dirty="0"/>
            </a:br>
            <a:endParaRPr lang="en-US" dirty="0"/>
          </a:p>
        </p:txBody>
      </p:sp>
      <p:pic>
        <p:nvPicPr>
          <p:cNvPr id="2" name="Picture 1">
            <a:extLst>
              <a:ext uri="{FF2B5EF4-FFF2-40B4-BE49-F238E27FC236}">
                <a16:creationId xmlns:a16="http://schemas.microsoft.com/office/drawing/2014/main" id="{8BEBEBF4-AA48-496F-8942-4E7DACA5806D}"/>
              </a:ext>
            </a:extLst>
          </p:cNvPr>
          <p:cNvPicPr>
            <a:picLocks noChangeAspect="1"/>
          </p:cNvPicPr>
          <p:nvPr/>
        </p:nvPicPr>
        <p:blipFill>
          <a:blip r:embed="rId4"/>
          <a:stretch>
            <a:fillRect/>
          </a:stretch>
        </p:blipFill>
        <p:spPr>
          <a:xfrm>
            <a:off x="3492072" y="135121"/>
            <a:ext cx="7240991" cy="6347872"/>
          </a:xfrm>
          <a:prstGeom prst="rect">
            <a:avLst/>
          </a:prstGeom>
        </p:spPr>
      </p:pic>
    </p:spTree>
    <p:extLst>
      <p:ext uri="{BB962C8B-B14F-4D97-AF65-F5344CB8AC3E}">
        <p14:creationId xmlns:p14="http://schemas.microsoft.com/office/powerpoint/2010/main" val="2727706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rmAutofit fontScale="90000"/>
          </a:bodyPr>
          <a:lstStyle/>
          <a:p>
            <a:r>
              <a:rPr lang="en-US" sz="4000" dirty="0">
                <a:latin typeface="Segoe UI Semilight" panose="020B0402040204020203" pitchFamily="34" charset="0"/>
                <a:cs typeface="Segoe UI Semilight" panose="020B0402040204020203" pitchFamily="34" charset="0"/>
              </a:rPr>
              <a:t>Comparison of HERC’s emissions of individual pollutants with  other sources</a:t>
            </a:r>
            <a:br>
              <a:rPr lang="en-US" dirty="0"/>
            </a:br>
            <a:endParaRPr lang="en-US" dirty="0"/>
          </a:p>
        </p:txBody>
      </p:sp>
      <p:pic>
        <p:nvPicPr>
          <p:cNvPr id="2" name="Picture 1">
            <a:extLst>
              <a:ext uri="{FF2B5EF4-FFF2-40B4-BE49-F238E27FC236}">
                <a16:creationId xmlns:a16="http://schemas.microsoft.com/office/drawing/2014/main" id="{BD2BCD46-78E9-455D-BD2D-BE6D871372CD}"/>
              </a:ext>
            </a:extLst>
          </p:cNvPr>
          <p:cNvPicPr>
            <a:picLocks noChangeAspect="1"/>
          </p:cNvPicPr>
          <p:nvPr/>
        </p:nvPicPr>
        <p:blipFill>
          <a:blip r:embed="rId4"/>
          <a:stretch>
            <a:fillRect/>
          </a:stretch>
        </p:blipFill>
        <p:spPr>
          <a:xfrm>
            <a:off x="3438933" y="304800"/>
            <a:ext cx="8494305" cy="5428180"/>
          </a:xfrm>
          <a:prstGeom prst="rect">
            <a:avLst/>
          </a:prstGeom>
        </p:spPr>
      </p:pic>
    </p:spTree>
    <p:extLst>
      <p:ext uri="{BB962C8B-B14F-4D97-AF65-F5344CB8AC3E}">
        <p14:creationId xmlns:p14="http://schemas.microsoft.com/office/powerpoint/2010/main" val="385547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FCD6-B70F-4105-8011-0F5F84FA413D}"/>
              </a:ext>
            </a:extLst>
          </p:cNvPr>
          <p:cNvSpPr>
            <a:spLocks noGrp="1"/>
          </p:cNvSpPr>
          <p:nvPr>
            <p:ph type="title"/>
          </p:nvPr>
        </p:nvSpPr>
        <p:spPr>
          <a:xfrm>
            <a:off x="391161" y="487045"/>
            <a:ext cx="5381716" cy="1325563"/>
          </a:xfrm>
        </p:spPr>
        <p:txBody>
          <a:bodyPr>
            <a:noAutofit/>
          </a:bodyPr>
          <a:lstStyle/>
          <a:p>
            <a:r>
              <a:rPr lang="en-US" sz="3200" dirty="0">
                <a:latin typeface="Segoe UI Light"/>
                <a:cs typeface="Segoe UI Light"/>
              </a:rPr>
              <a:t>Until we get to zero waste, HERC is a better choice than landfilling for trash disposal</a:t>
            </a:r>
          </a:p>
        </p:txBody>
      </p:sp>
      <p:sp>
        <p:nvSpPr>
          <p:cNvPr id="4" name="Content Placeholder 3">
            <a:extLst>
              <a:ext uri="{FF2B5EF4-FFF2-40B4-BE49-F238E27FC236}">
                <a16:creationId xmlns:a16="http://schemas.microsoft.com/office/drawing/2014/main" id="{33C6B4B9-C813-48A8-9EAF-256B2C3E882F}"/>
              </a:ext>
            </a:extLst>
          </p:cNvPr>
          <p:cNvSpPr>
            <a:spLocks noGrp="1"/>
          </p:cNvSpPr>
          <p:nvPr>
            <p:ph sz="quarter" idx="13"/>
          </p:nvPr>
        </p:nvSpPr>
        <p:spPr>
          <a:xfrm>
            <a:off x="513080" y="2082801"/>
            <a:ext cx="4954997" cy="3797449"/>
          </a:xfrm>
        </p:spPr>
        <p:txBody>
          <a:bodyPr vert="horz" lIns="91440" tIns="45720" rIns="91440" bIns="45720" rtlCol="0" anchor="t">
            <a:normAutofit/>
          </a:bodyPr>
          <a:lstStyle/>
          <a:p>
            <a:pPr marL="380365">
              <a:lnSpc>
                <a:spcPct val="90000"/>
              </a:lnSpc>
              <a:spcBef>
                <a:spcPts val="0"/>
              </a:spcBef>
              <a:spcAft>
                <a:spcPts val="800"/>
              </a:spcAft>
              <a:buFont typeface="Arial,Sans-Serif"/>
            </a:pPr>
            <a:r>
              <a:rPr lang="en-US" sz="2400" dirty="0">
                <a:latin typeface="Segoe UI"/>
                <a:cs typeface="Segoe UI"/>
              </a:rPr>
              <a:t>Located in the North Loop neighborhood in downtown Minneapolis</a:t>
            </a:r>
          </a:p>
          <a:p>
            <a:pPr marL="380365">
              <a:lnSpc>
                <a:spcPct val="90000"/>
              </a:lnSpc>
              <a:spcBef>
                <a:spcPts val="0"/>
              </a:spcBef>
              <a:spcAft>
                <a:spcPts val="800"/>
              </a:spcAft>
              <a:buFont typeface="Arial,Sans-Serif"/>
            </a:pPr>
            <a:r>
              <a:rPr lang="en-US" sz="2400" dirty="0">
                <a:latin typeface="Segoe UI"/>
                <a:cs typeface="Segoe UI"/>
              </a:rPr>
              <a:t>Operates 24/7</a:t>
            </a:r>
          </a:p>
          <a:p>
            <a:pPr marL="380365">
              <a:lnSpc>
                <a:spcPct val="90000"/>
              </a:lnSpc>
              <a:spcBef>
                <a:spcPts val="0"/>
              </a:spcBef>
              <a:spcAft>
                <a:spcPts val="800"/>
              </a:spcAft>
              <a:buFont typeface="Arial,Sans-Serif"/>
            </a:pPr>
            <a:r>
              <a:rPr lang="en-US" sz="2400" dirty="0">
                <a:latin typeface="Segoe UI"/>
                <a:cs typeface="Segoe UI"/>
              </a:rPr>
              <a:t>Processes 365,000 tons of waste per year</a:t>
            </a:r>
          </a:p>
          <a:p>
            <a:pPr marL="380365">
              <a:lnSpc>
                <a:spcPct val="90000"/>
              </a:lnSpc>
              <a:spcBef>
                <a:spcPts val="0"/>
              </a:spcBef>
              <a:spcAft>
                <a:spcPts val="800"/>
              </a:spcAft>
              <a:buFont typeface="Arial,Sans-Serif"/>
            </a:pPr>
            <a:r>
              <a:rPr lang="en-US" sz="2400" dirty="0">
                <a:latin typeface="Segoe UI"/>
                <a:cs typeface="Segoe UI"/>
              </a:rPr>
              <a:t>Owned by Hennepin County, operated by Great River Energy </a:t>
            </a:r>
          </a:p>
          <a:p>
            <a:endParaRPr lang="en-US" sz="2400" dirty="0">
              <a:latin typeface="Segoe UI"/>
              <a:cs typeface="Segoe UI"/>
            </a:endParaRPr>
          </a:p>
        </p:txBody>
      </p:sp>
      <p:pic>
        <p:nvPicPr>
          <p:cNvPr id="6" name="Picture 6" descr="0366_HERC.jpg">
            <a:extLst>
              <a:ext uri="{FF2B5EF4-FFF2-40B4-BE49-F238E27FC236}">
                <a16:creationId xmlns:a16="http://schemas.microsoft.com/office/drawing/2014/main" id="{5DA04D8D-5C48-4D82-91EC-2998BCD5781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381421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Autofit/>
          </a:bodyPr>
          <a:lstStyle/>
          <a:p>
            <a:r>
              <a:rPr lang="en-US" sz="3600" dirty="0">
                <a:latin typeface="Segoe UI Semilight" panose="020B0402040204020203" pitchFamily="34" charset="0"/>
                <a:cs typeface="Segoe UI Semilight" panose="020B0402040204020203" pitchFamily="34" charset="0"/>
              </a:rPr>
              <a:t>Comparison of HERC’s emissions of individual pollutants with  other sources</a:t>
            </a:r>
            <a:br>
              <a:rPr lang="en-US" sz="3600" dirty="0">
                <a:latin typeface="Segoe UI Semilight" panose="020B0402040204020203" pitchFamily="34" charset="0"/>
                <a:cs typeface="Segoe UI Semilight" panose="020B0402040204020203" pitchFamily="34" charset="0"/>
              </a:rPr>
            </a:br>
            <a:endParaRPr lang="en-US" sz="3600" dirty="0">
              <a:latin typeface="Segoe UI Semilight" panose="020B0402040204020203" pitchFamily="34" charset="0"/>
              <a:cs typeface="Segoe UI Semilight" panose="020B0402040204020203" pitchFamily="34" charset="0"/>
            </a:endParaRPr>
          </a:p>
        </p:txBody>
      </p:sp>
      <p:pic>
        <p:nvPicPr>
          <p:cNvPr id="7" name="Picture 6">
            <a:extLst>
              <a:ext uri="{FF2B5EF4-FFF2-40B4-BE49-F238E27FC236}">
                <a16:creationId xmlns:a16="http://schemas.microsoft.com/office/drawing/2014/main" id="{C8596AC8-7753-47DF-AF94-049443B44D23}"/>
              </a:ext>
            </a:extLst>
          </p:cNvPr>
          <p:cNvPicPr>
            <a:picLocks noChangeAspect="1"/>
          </p:cNvPicPr>
          <p:nvPr/>
        </p:nvPicPr>
        <p:blipFill>
          <a:blip r:embed="rId4"/>
          <a:stretch>
            <a:fillRect/>
          </a:stretch>
        </p:blipFill>
        <p:spPr>
          <a:xfrm>
            <a:off x="3492073" y="325230"/>
            <a:ext cx="7576217" cy="5489416"/>
          </a:xfrm>
          <a:prstGeom prst="rect">
            <a:avLst/>
          </a:prstGeom>
        </p:spPr>
      </p:pic>
      <p:pic>
        <p:nvPicPr>
          <p:cNvPr id="2" name="Picture 1">
            <a:extLst>
              <a:ext uri="{FF2B5EF4-FFF2-40B4-BE49-F238E27FC236}">
                <a16:creationId xmlns:a16="http://schemas.microsoft.com/office/drawing/2014/main" id="{15CC4D76-796C-4781-9810-346BACF9645B}"/>
              </a:ext>
            </a:extLst>
          </p:cNvPr>
          <p:cNvPicPr>
            <a:picLocks noChangeAspect="1"/>
          </p:cNvPicPr>
          <p:nvPr/>
        </p:nvPicPr>
        <p:blipFill>
          <a:blip r:embed="rId5"/>
          <a:stretch>
            <a:fillRect/>
          </a:stretch>
        </p:blipFill>
        <p:spPr>
          <a:xfrm>
            <a:off x="3492073" y="325230"/>
            <a:ext cx="7576217" cy="5587982"/>
          </a:xfrm>
          <a:prstGeom prst="rect">
            <a:avLst/>
          </a:prstGeom>
        </p:spPr>
      </p:pic>
    </p:spTree>
    <p:extLst>
      <p:ext uri="{BB962C8B-B14F-4D97-AF65-F5344CB8AC3E}">
        <p14:creationId xmlns:p14="http://schemas.microsoft.com/office/powerpoint/2010/main" val="4219952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ape, rectangle&#10;&#10;Description automatically generated">
            <a:extLst>
              <a:ext uri="{FF2B5EF4-FFF2-40B4-BE49-F238E27FC236}">
                <a16:creationId xmlns:a16="http://schemas.microsoft.com/office/drawing/2014/main" id="{0CA8C4E3-D9B4-7044-B6A2-724C327AF72C}"/>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832" b="832"/>
          <a:stretch>
            <a:fillRect/>
          </a:stretch>
        </p:blipFill>
        <p:spPr/>
      </p:pic>
      <p:sp>
        <p:nvSpPr>
          <p:cNvPr id="4" name="Title 3">
            <a:extLst>
              <a:ext uri="{FF2B5EF4-FFF2-40B4-BE49-F238E27FC236}">
                <a16:creationId xmlns:a16="http://schemas.microsoft.com/office/drawing/2014/main" id="{C7029C0E-7D84-3749-BE52-58D01BB964F8}"/>
              </a:ext>
            </a:extLst>
          </p:cNvPr>
          <p:cNvSpPr>
            <a:spLocks noGrp="1"/>
          </p:cNvSpPr>
          <p:nvPr>
            <p:ph type="title"/>
          </p:nvPr>
        </p:nvSpPr>
        <p:spPr>
          <a:xfrm>
            <a:off x="247748" y="1998503"/>
            <a:ext cx="2793163" cy="1925686"/>
          </a:xfrm>
        </p:spPr>
        <p:txBody>
          <a:bodyPr>
            <a:normAutofit fontScale="90000"/>
          </a:bodyPr>
          <a:lstStyle/>
          <a:p>
            <a:r>
              <a:rPr lang="en-US" sz="4000" dirty="0">
                <a:latin typeface="Segoe UI Semilight" panose="020B0402040204020203" pitchFamily="34" charset="0"/>
                <a:cs typeface="Segoe UI Semilight" panose="020B0402040204020203" pitchFamily="34" charset="0"/>
              </a:rPr>
              <a:t>Comparison of HERC’s emissions of individual pollutants with  other sources</a:t>
            </a:r>
            <a:br>
              <a:rPr lang="en-US" dirty="0"/>
            </a:br>
            <a:endParaRPr lang="en-US" dirty="0"/>
          </a:p>
        </p:txBody>
      </p:sp>
      <p:pic>
        <p:nvPicPr>
          <p:cNvPr id="2" name="Picture 1">
            <a:extLst>
              <a:ext uri="{FF2B5EF4-FFF2-40B4-BE49-F238E27FC236}">
                <a16:creationId xmlns:a16="http://schemas.microsoft.com/office/drawing/2014/main" id="{B3776FB9-5908-4810-98DD-1F2555A47644}"/>
              </a:ext>
            </a:extLst>
          </p:cNvPr>
          <p:cNvPicPr>
            <a:picLocks noChangeAspect="1"/>
          </p:cNvPicPr>
          <p:nvPr/>
        </p:nvPicPr>
        <p:blipFill>
          <a:blip r:embed="rId4"/>
          <a:stretch>
            <a:fillRect/>
          </a:stretch>
        </p:blipFill>
        <p:spPr>
          <a:xfrm>
            <a:off x="3492073" y="499481"/>
            <a:ext cx="7578212" cy="5367063"/>
          </a:xfrm>
          <a:prstGeom prst="rect">
            <a:avLst/>
          </a:prstGeom>
        </p:spPr>
      </p:pic>
    </p:spTree>
    <p:extLst>
      <p:ext uri="{BB962C8B-B14F-4D97-AF65-F5344CB8AC3E}">
        <p14:creationId xmlns:p14="http://schemas.microsoft.com/office/powerpoint/2010/main" val="326044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734FC-D430-4E54-BB49-4929653416ED}"/>
              </a:ext>
            </a:extLst>
          </p:cNvPr>
          <p:cNvSpPr>
            <a:spLocks noGrp="1"/>
          </p:cNvSpPr>
          <p:nvPr>
            <p:ph type="title"/>
          </p:nvPr>
        </p:nvSpPr>
        <p:spPr>
          <a:xfrm>
            <a:off x="376187" y="114868"/>
            <a:ext cx="10515600" cy="1325563"/>
          </a:xfrm>
        </p:spPr>
        <p:txBody>
          <a:bodyPr/>
          <a:lstStyle/>
          <a:p>
            <a:r>
              <a:rPr lang="en-US"/>
              <a:t>Dispersal</a:t>
            </a:r>
          </a:p>
        </p:txBody>
      </p:sp>
      <p:sp>
        <p:nvSpPr>
          <p:cNvPr id="6" name="Content Placeholder 5">
            <a:extLst>
              <a:ext uri="{FF2B5EF4-FFF2-40B4-BE49-F238E27FC236}">
                <a16:creationId xmlns:a16="http://schemas.microsoft.com/office/drawing/2014/main" id="{583F8F4F-6451-486B-97B5-9216F11E0854}"/>
              </a:ext>
            </a:extLst>
          </p:cNvPr>
          <p:cNvSpPr>
            <a:spLocks noGrp="1"/>
          </p:cNvSpPr>
          <p:nvPr>
            <p:ph sz="quarter" idx="13"/>
          </p:nvPr>
        </p:nvSpPr>
        <p:spPr>
          <a:xfrm>
            <a:off x="838199" y="1981979"/>
            <a:ext cx="6738887" cy="676275"/>
          </a:xfrm>
        </p:spPr>
        <p:txBody>
          <a:bodyPr>
            <a:normAutofit/>
          </a:bodyPr>
          <a:lstStyle/>
          <a:p>
            <a:pPr marL="0" indent="0">
              <a:buNone/>
            </a:pPr>
            <a:r>
              <a:rPr lang="en-US"/>
              <a:t>Air emissions disperse as a function of:</a:t>
            </a:r>
            <a:endParaRPr lang="en-US" sz="2400" noProof="0"/>
          </a:p>
        </p:txBody>
      </p:sp>
      <p:sp>
        <p:nvSpPr>
          <p:cNvPr id="31" name="Text Placeholder 6">
            <a:extLst>
              <a:ext uri="{FF2B5EF4-FFF2-40B4-BE49-F238E27FC236}">
                <a16:creationId xmlns:a16="http://schemas.microsoft.com/office/drawing/2014/main" id="{959CB40D-33FC-446B-BA18-991DEDCEDBDD}"/>
              </a:ext>
            </a:extLst>
          </p:cNvPr>
          <p:cNvSpPr txBox="1">
            <a:spLocks/>
          </p:cNvSpPr>
          <p:nvPr/>
        </p:nvSpPr>
        <p:spPr>
          <a:xfrm>
            <a:off x="920215" y="2822089"/>
            <a:ext cx="2784308" cy="914400"/>
          </a:xfrm>
          <a:prstGeom prst="rect">
            <a:avLst/>
          </a:prstGeom>
          <a:solidFill>
            <a:srgbClr val="757575"/>
          </a:solidFill>
        </p:spPr>
        <p:txBody>
          <a:bodyPr lIns="137160" tIns="91440" rIns="182880" bIns="91440" anchor="b" anchorCtr="0">
            <a:noAutofit/>
          </a:bodyPr>
          <a:lstStyle>
            <a:lvl1pPr marL="0" indent="0" algn="ctr" defTabSz="914400" rtl="0" eaLnBrk="1" latinLnBrk="0" hangingPunct="1">
              <a:lnSpc>
                <a:spcPct val="100000"/>
              </a:lnSpc>
              <a:spcBef>
                <a:spcPts val="0"/>
              </a:spcBef>
              <a:spcAft>
                <a:spcPts val="600"/>
              </a:spcAft>
              <a:buFont typeface="Arial"/>
              <a:buNone/>
              <a:defRPr sz="2400" b="0" i="0" kern="120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b="1">
                <a:latin typeface="Segoe UI Semilight" panose="020B0402040204020203" pitchFamily="34" charset="0"/>
                <a:cs typeface="Segoe UI Semilight" panose="020B0402040204020203" pitchFamily="34" charset="0"/>
              </a:rPr>
              <a:t>Release parameters</a:t>
            </a:r>
          </a:p>
        </p:txBody>
      </p:sp>
      <p:sp>
        <p:nvSpPr>
          <p:cNvPr id="36" name="Content Placeholder 5">
            <a:extLst>
              <a:ext uri="{FF2B5EF4-FFF2-40B4-BE49-F238E27FC236}">
                <a16:creationId xmlns:a16="http://schemas.microsoft.com/office/drawing/2014/main" id="{879FB0B1-6CFC-4D73-932B-139C4B3BD918}"/>
              </a:ext>
            </a:extLst>
          </p:cNvPr>
          <p:cNvSpPr txBox="1">
            <a:spLocks/>
          </p:cNvSpPr>
          <p:nvPr/>
        </p:nvSpPr>
        <p:spPr>
          <a:xfrm>
            <a:off x="920215" y="3853571"/>
            <a:ext cx="2784308" cy="2682957"/>
          </a:xfrm>
          <a:prstGeom prst="rect">
            <a:avLst/>
          </a:prstGeom>
          <a:solidFill>
            <a:schemeClr val="bg1">
              <a:lumMod val="90000"/>
            </a:schemeClr>
          </a:solidFill>
        </p:spPr>
        <p:txBody>
          <a:bodyPr vert="horz" lIns="137160" tIns="182880" rIns="182880" bIns="182880" rtlCol="0">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a:t>Emission rate</a:t>
            </a:r>
          </a:p>
          <a:p>
            <a:r>
              <a:rPr lang="en-US" sz="2200"/>
              <a:t>Emission temperature</a:t>
            </a:r>
          </a:p>
          <a:p>
            <a:r>
              <a:rPr lang="en-US" sz="2200"/>
              <a:t>Height of release</a:t>
            </a:r>
          </a:p>
        </p:txBody>
      </p:sp>
      <p:sp>
        <p:nvSpPr>
          <p:cNvPr id="37" name="Text Placeholder 6">
            <a:extLst>
              <a:ext uri="{FF2B5EF4-FFF2-40B4-BE49-F238E27FC236}">
                <a16:creationId xmlns:a16="http://schemas.microsoft.com/office/drawing/2014/main" id="{7529D815-7F4A-4D65-BFFF-05422B584DB1}"/>
              </a:ext>
            </a:extLst>
          </p:cNvPr>
          <p:cNvSpPr txBox="1">
            <a:spLocks/>
          </p:cNvSpPr>
          <p:nvPr/>
        </p:nvSpPr>
        <p:spPr>
          <a:xfrm>
            <a:off x="4031575" y="2833289"/>
            <a:ext cx="2784308" cy="914400"/>
          </a:xfrm>
          <a:prstGeom prst="rect">
            <a:avLst/>
          </a:prstGeom>
          <a:solidFill>
            <a:srgbClr val="0058A4"/>
          </a:solidFill>
        </p:spPr>
        <p:txBody>
          <a:bodyPr lIns="137160" tIns="91440" rIns="182880" bIns="91440" anchor="b" anchorCtr="0">
            <a:noAutofit/>
          </a:bodyPr>
          <a:lstStyle>
            <a:lvl1pPr marL="0" indent="0" algn="ctr" defTabSz="914400" rtl="0" eaLnBrk="1" latinLnBrk="0" hangingPunct="1">
              <a:lnSpc>
                <a:spcPct val="100000"/>
              </a:lnSpc>
              <a:spcBef>
                <a:spcPts val="0"/>
              </a:spcBef>
              <a:spcAft>
                <a:spcPts val="600"/>
              </a:spcAft>
              <a:buFont typeface="Arial"/>
              <a:buNone/>
              <a:defRPr sz="2400" b="0" i="0" kern="120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b="1">
                <a:latin typeface="Segoe UI Semilight" panose="020B0402040204020203" pitchFamily="34" charset="0"/>
                <a:cs typeface="Segoe UI Semilight" panose="020B0402040204020203" pitchFamily="34" charset="0"/>
              </a:rPr>
              <a:t>Atmospheric conditions</a:t>
            </a:r>
          </a:p>
        </p:txBody>
      </p:sp>
      <p:sp>
        <p:nvSpPr>
          <p:cNvPr id="38" name="Content Placeholder 5">
            <a:extLst>
              <a:ext uri="{FF2B5EF4-FFF2-40B4-BE49-F238E27FC236}">
                <a16:creationId xmlns:a16="http://schemas.microsoft.com/office/drawing/2014/main" id="{CFEEF008-D9B6-4ADE-983C-0CFCACFA453C}"/>
              </a:ext>
            </a:extLst>
          </p:cNvPr>
          <p:cNvSpPr txBox="1">
            <a:spLocks/>
          </p:cNvSpPr>
          <p:nvPr/>
        </p:nvSpPr>
        <p:spPr>
          <a:xfrm>
            <a:off x="4031575" y="3861681"/>
            <a:ext cx="2784308" cy="2682958"/>
          </a:xfrm>
          <a:prstGeom prst="rect">
            <a:avLst/>
          </a:prstGeom>
          <a:solidFill>
            <a:schemeClr val="accent1">
              <a:lumMod val="20000"/>
              <a:lumOff val="80000"/>
            </a:schemeClr>
          </a:solidFill>
        </p:spPr>
        <p:txBody>
          <a:bodyPr vert="horz" lIns="137160" tIns="182880" rIns="182880" bIns="182880" rtlCol="0">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a:t>Wind speed </a:t>
            </a:r>
            <a:br>
              <a:rPr lang="en-US" sz="2200"/>
            </a:br>
            <a:r>
              <a:rPr lang="en-US" sz="2200"/>
              <a:t>and direction</a:t>
            </a:r>
          </a:p>
          <a:p>
            <a:r>
              <a:rPr lang="en-US" sz="2200"/>
              <a:t>Air temperature</a:t>
            </a:r>
          </a:p>
          <a:p>
            <a:r>
              <a:rPr lang="en-US" sz="2200"/>
              <a:t>Atmospheric stability</a:t>
            </a:r>
          </a:p>
        </p:txBody>
      </p:sp>
      <p:sp>
        <p:nvSpPr>
          <p:cNvPr id="39" name="Text Placeholder 6">
            <a:extLst>
              <a:ext uri="{FF2B5EF4-FFF2-40B4-BE49-F238E27FC236}">
                <a16:creationId xmlns:a16="http://schemas.microsoft.com/office/drawing/2014/main" id="{1A887877-216E-47F9-A864-3C93F47BBF9F}"/>
              </a:ext>
            </a:extLst>
          </p:cNvPr>
          <p:cNvSpPr txBox="1">
            <a:spLocks/>
          </p:cNvSpPr>
          <p:nvPr/>
        </p:nvSpPr>
        <p:spPr>
          <a:xfrm>
            <a:off x="7104476" y="2835454"/>
            <a:ext cx="2784308" cy="914400"/>
          </a:xfrm>
          <a:prstGeom prst="rect">
            <a:avLst/>
          </a:prstGeom>
          <a:solidFill>
            <a:srgbClr val="719226"/>
          </a:solidFill>
        </p:spPr>
        <p:txBody>
          <a:bodyPr lIns="137160" tIns="91440" rIns="182880" bIns="91440" anchor="b" anchorCtr="0">
            <a:noAutofit/>
          </a:bodyPr>
          <a:lstStyle>
            <a:lvl1pPr marL="0" indent="0" algn="ctr" defTabSz="914400" rtl="0" eaLnBrk="1" latinLnBrk="0" hangingPunct="1">
              <a:lnSpc>
                <a:spcPct val="100000"/>
              </a:lnSpc>
              <a:spcBef>
                <a:spcPts val="0"/>
              </a:spcBef>
              <a:spcAft>
                <a:spcPts val="600"/>
              </a:spcAft>
              <a:buFont typeface="Arial"/>
              <a:buNone/>
              <a:defRPr sz="2400" b="0" i="0" kern="120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b="1">
                <a:latin typeface="Segoe UI Semilight" panose="020B0402040204020203" pitchFamily="34" charset="0"/>
                <a:cs typeface="Segoe UI Semilight" panose="020B0402040204020203" pitchFamily="34" charset="0"/>
              </a:rPr>
              <a:t>Land use</a:t>
            </a:r>
          </a:p>
        </p:txBody>
      </p:sp>
      <p:sp>
        <p:nvSpPr>
          <p:cNvPr id="40" name="Content Placeholder 5">
            <a:extLst>
              <a:ext uri="{FF2B5EF4-FFF2-40B4-BE49-F238E27FC236}">
                <a16:creationId xmlns:a16="http://schemas.microsoft.com/office/drawing/2014/main" id="{AA696D88-5CA4-4C43-9503-1D01A481CF05}"/>
              </a:ext>
            </a:extLst>
          </p:cNvPr>
          <p:cNvSpPr txBox="1">
            <a:spLocks/>
          </p:cNvSpPr>
          <p:nvPr/>
        </p:nvSpPr>
        <p:spPr>
          <a:xfrm>
            <a:off x="7104476" y="3866936"/>
            <a:ext cx="2784308" cy="2669592"/>
          </a:xfrm>
          <a:prstGeom prst="rect">
            <a:avLst/>
          </a:prstGeom>
          <a:solidFill>
            <a:srgbClr val="E2F0C2"/>
          </a:solidFill>
        </p:spPr>
        <p:txBody>
          <a:bodyPr vert="horz" lIns="137160" tIns="182880" rIns="182880" bIns="182880" rtlCol="0">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a:t>Buildings</a:t>
            </a:r>
          </a:p>
          <a:p>
            <a:r>
              <a:rPr lang="en-US" sz="2200"/>
              <a:t>Vegetation</a:t>
            </a:r>
          </a:p>
          <a:p>
            <a:r>
              <a:rPr lang="en-US" sz="2200"/>
              <a:t>Terrain</a:t>
            </a:r>
          </a:p>
        </p:txBody>
      </p:sp>
    </p:spTree>
    <p:extLst>
      <p:ext uri="{BB962C8B-B14F-4D97-AF65-F5344CB8AC3E}">
        <p14:creationId xmlns:p14="http://schemas.microsoft.com/office/powerpoint/2010/main" val="416187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4DE0D0-C394-4584-8421-D88865138DE7}"/>
              </a:ext>
            </a:extLst>
          </p:cNvPr>
          <p:cNvSpPr>
            <a:spLocks noGrp="1"/>
          </p:cNvSpPr>
          <p:nvPr>
            <p:ph type="title"/>
          </p:nvPr>
        </p:nvSpPr>
        <p:spPr/>
        <p:txBody>
          <a:bodyPr/>
          <a:lstStyle/>
          <a:p>
            <a:r>
              <a:rPr lang="en-US"/>
              <a:t>2. Air quality</a:t>
            </a:r>
          </a:p>
        </p:txBody>
      </p:sp>
      <p:sp>
        <p:nvSpPr>
          <p:cNvPr id="6" name="Content Placeholder 5">
            <a:extLst>
              <a:ext uri="{FF2B5EF4-FFF2-40B4-BE49-F238E27FC236}">
                <a16:creationId xmlns:a16="http://schemas.microsoft.com/office/drawing/2014/main" id="{C6ADCF06-BEC1-4FD5-AF99-DBBFD90EF5A9}"/>
              </a:ext>
            </a:extLst>
          </p:cNvPr>
          <p:cNvSpPr>
            <a:spLocks noGrp="1"/>
          </p:cNvSpPr>
          <p:nvPr>
            <p:ph sz="quarter" idx="13"/>
          </p:nvPr>
        </p:nvSpPr>
        <p:spPr>
          <a:xfrm>
            <a:off x="857548" y="2136617"/>
            <a:ext cx="6500784" cy="4397748"/>
          </a:xfrm>
        </p:spPr>
        <p:txBody>
          <a:bodyPr>
            <a:normAutofit/>
          </a:bodyPr>
          <a:lstStyle/>
          <a:p>
            <a:pPr>
              <a:spcAft>
                <a:spcPts val="600"/>
              </a:spcAft>
            </a:pPr>
            <a:r>
              <a:rPr lang="en-US"/>
              <a:t>All sources contribute to a </a:t>
            </a:r>
            <a:br>
              <a:rPr lang="en-US"/>
            </a:br>
            <a:r>
              <a:rPr lang="en-US"/>
              <a:t>concentration of each pollutant:</a:t>
            </a:r>
          </a:p>
          <a:p>
            <a:pPr lvl="1">
              <a:spcAft>
                <a:spcPts val="600"/>
              </a:spcAft>
            </a:pPr>
            <a:r>
              <a:rPr lang="en-US"/>
              <a:t>at a particular location (receptor)</a:t>
            </a:r>
          </a:p>
          <a:p>
            <a:pPr lvl="1"/>
            <a:r>
              <a:rPr lang="en-US"/>
              <a:t>at a particular point in time</a:t>
            </a:r>
          </a:p>
          <a:p>
            <a:pPr>
              <a:spcAft>
                <a:spcPts val="0"/>
              </a:spcAft>
            </a:pPr>
            <a:r>
              <a:rPr lang="en-US"/>
              <a:t>Each pollutant measured in mass per</a:t>
            </a:r>
          </a:p>
          <a:p>
            <a:pPr marL="0" indent="0">
              <a:spcBef>
                <a:spcPts val="0"/>
              </a:spcBef>
              <a:spcAft>
                <a:spcPts val="600"/>
              </a:spcAft>
              <a:buNone/>
            </a:pPr>
            <a:r>
              <a:rPr lang="en-US"/>
              <a:t>   volume of air, and varies over time</a:t>
            </a:r>
          </a:p>
          <a:p>
            <a:pPr lvl="1">
              <a:spcAft>
                <a:spcPts val="600"/>
              </a:spcAft>
            </a:pPr>
            <a:r>
              <a:rPr lang="en-US"/>
              <a:t>maximum short-term concentration</a:t>
            </a:r>
          </a:p>
          <a:p>
            <a:pPr lvl="1"/>
            <a:r>
              <a:rPr lang="en-US"/>
              <a:t>annual average concentration</a:t>
            </a:r>
          </a:p>
        </p:txBody>
      </p:sp>
      <p:sp>
        <p:nvSpPr>
          <p:cNvPr id="15" name="Rectangle 14">
            <a:extLst>
              <a:ext uri="{FF2B5EF4-FFF2-40B4-BE49-F238E27FC236}">
                <a16:creationId xmlns:a16="http://schemas.microsoft.com/office/drawing/2014/main" id="{58290CC9-574B-43E3-AF8F-09E8A2049CFD}"/>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72F773-2828-424A-B0A3-D82A0546D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143" y="0"/>
            <a:ext cx="4570857" cy="6858000"/>
          </a:xfrm>
          <a:prstGeom prst="rect">
            <a:avLst/>
          </a:prstGeom>
        </p:spPr>
      </p:pic>
    </p:spTree>
    <p:extLst>
      <p:ext uri="{BB962C8B-B14F-4D97-AF65-F5344CB8AC3E}">
        <p14:creationId xmlns:p14="http://schemas.microsoft.com/office/powerpoint/2010/main" val="144667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EA868E-66A3-4046-BB8F-90A7B7E0A346}"/>
              </a:ext>
            </a:extLst>
          </p:cNvPr>
          <p:cNvPicPr>
            <a:picLocks noChangeAspect="1"/>
          </p:cNvPicPr>
          <p:nvPr/>
        </p:nvPicPr>
        <p:blipFill>
          <a:blip r:embed="rId3"/>
          <a:stretch>
            <a:fillRect/>
          </a:stretch>
        </p:blipFill>
        <p:spPr>
          <a:xfrm>
            <a:off x="5884630" y="1605450"/>
            <a:ext cx="3050041" cy="3661875"/>
          </a:xfrm>
          <a:prstGeom prst="rect">
            <a:avLst/>
          </a:prstGeom>
        </p:spPr>
      </p:pic>
      <p:sp>
        <p:nvSpPr>
          <p:cNvPr id="5" name="Title 4">
            <a:extLst>
              <a:ext uri="{FF2B5EF4-FFF2-40B4-BE49-F238E27FC236}">
                <a16:creationId xmlns:a16="http://schemas.microsoft.com/office/drawing/2014/main" id="{844DE0D0-C394-4584-8421-D88865138DE7}"/>
              </a:ext>
            </a:extLst>
          </p:cNvPr>
          <p:cNvSpPr>
            <a:spLocks noGrp="1"/>
          </p:cNvSpPr>
          <p:nvPr>
            <p:ph type="title"/>
          </p:nvPr>
        </p:nvSpPr>
        <p:spPr/>
        <p:txBody>
          <a:bodyPr/>
          <a:lstStyle/>
          <a:p>
            <a:r>
              <a:rPr lang="en-US"/>
              <a:t>Air quality</a:t>
            </a:r>
          </a:p>
        </p:txBody>
      </p:sp>
      <p:sp>
        <p:nvSpPr>
          <p:cNvPr id="6" name="Content Placeholder 5">
            <a:extLst>
              <a:ext uri="{FF2B5EF4-FFF2-40B4-BE49-F238E27FC236}">
                <a16:creationId xmlns:a16="http://schemas.microsoft.com/office/drawing/2014/main" id="{C6ADCF06-BEC1-4FD5-AF99-DBBFD90EF5A9}"/>
              </a:ext>
            </a:extLst>
          </p:cNvPr>
          <p:cNvSpPr>
            <a:spLocks noGrp="1"/>
          </p:cNvSpPr>
          <p:nvPr>
            <p:ph sz="quarter" idx="13"/>
          </p:nvPr>
        </p:nvSpPr>
        <p:spPr>
          <a:xfrm>
            <a:off x="838200" y="2256183"/>
            <a:ext cx="4528930" cy="4278182"/>
          </a:xfrm>
        </p:spPr>
        <p:txBody>
          <a:bodyPr>
            <a:normAutofit/>
          </a:bodyPr>
          <a:lstStyle/>
          <a:p>
            <a:r>
              <a:rPr lang="en-US"/>
              <a:t>Determining air quality (mass per volume of air) for a particular pollutant through:</a:t>
            </a:r>
            <a:endParaRPr lang="en-US" strike="sngStrike"/>
          </a:p>
          <a:p>
            <a:pPr lvl="1"/>
            <a:r>
              <a:rPr lang="en-US"/>
              <a:t>monitoring</a:t>
            </a:r>
          </a:p>
          <a:p>
            <a:pPr lvl="1"/>
            <a:r>
              <a:rPr lang="en-US"/>
              <a:t>air dispersion modeling</a:t>
            </a:r>
          </a:p>
          <a:p>
            <a:pPr marL="457200" lvl="1" indent="0">
              <a:buNone/>
            </a:pPr>
            <a:endParaRPr lang="en-US"/>
          </a:p>
          <a:p>
            <a:endParaRPr lang="en-US"/>
          </a:p>
        </p:txBody>
      </p:sp>
      <p:sp>
        <p:nvSpPr>
          <p:cNvPr id="9" name="Rectangle 8">
            <a:extLst>
              <a:ext uri="{FF2B5EF4-FFF2-40B4-BE49-F238E27FC236}">
                <a16:creationId xmlns:a16="http://schemas.microsoft.com/office/drawing/2014/main" id="{C61F5443-1450-42FE-8B4F-EB6FF27A2C37}"/>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A9C6A86-2C8E-4FEE-900D-6429CB8A3B4D}"/>
              </a:ext>
            </a:extLst>
          </p:cNvPr>
          <p:cNvSpPr txBox="1"/>
          <p:nvPr/>
        </p:nvSpPr>
        <p:spPr>
          <a:xfrm>
            <a:off x="8303927" y="6512300"/>
            <a:ext cx="38543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13C66"/>
                </a:solidFill>
                <a:effectLst/>
                <a:uLnTx/>
                <a:uFillTx/>
                <a:latin typeface="Segoe UI" panose="020B0502040204020203" pitchFamily="34" charset="0"/>
                <a:ea typeface="+mn-ea"/>
                <a:cs typeface="Segoe UI" panose="020B0502040204020203" pitchFamily="34" charset="0"/>
              </a:rPr>
              <a:t>June 2021 MPCA 2022 Annual Air Monitoring Network Plan for Minnesota</a:t>
            </a:r>
          </a:p>
        </p:txBody>
      </p:sp>
      <p:pic>
        <p:nvPicPr>
          <p:cNvPr id="4" name="Picture 3">
            <a:extLst>
              <a:ext uri="{FF2B5EF4-FFF2-40B4-BE49-F238E27FC236}">
                <a16:creationId xmlns:a16="http://schemas.microsoft.com/office/drawing/2014/main" id="{1CD466DD-14F5-4910-ACD3-FDF7D2F349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2000" y="1962044"/>
            <a:ext cx="3389616" cy="4413812"/>
          </a:xfrm>
          <a:prstGeom prst="rect">
            <a:avLst/>
          </a:prstGeom>
          <a:ln w="3175">
            <a:solidFill>
              <a:schemeClr val="bg1">
                <a:lumMod val="75000"/>
              </a:schemeClr>
            </a:solidFill>
          </a:ln>
        </p:spPr>
      </p:pic>
    </p:spTree>
    <p:extLst>
      <p:ext uri="{BB962C8B-B14F-4D97-AF65-F5344CB8AC3E}">
        <p14:creationId xmlns:p14="http://schemas.microsoft.com/office/powerpoint/2010/main" val="276076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F84E42-2386-443E-80F6-D548F69E6649}"/>
              </a:ext>
            </a:extLst>
          </p:cNvPr>
          <p:cNvSpPr>
            <a:spLocks noGrp="1"/>
          </p:cNvSpPr>
          <p:nvPr>
            <p:ph type="title"/>
          </p:nvPr>
        </p:nvSpPr>
        <p:spPr>
          <a:xfrm>
            <a:off x="304800" y="485775"/>
            <a:ext cx="2555358" cy="5256999"/>
          </a:xfrm>
        </p:spPr>
        <p:txBody>
          <a:bodyPr>
            <a:normAutofit/>
          </a:bodyPr>
          <a:lstStyle/>
          <a:p>
            <a:r>
              <a:rPr lang="en-US" sz="4000" dirty="0">
                <a:solidFill>
                  <a:srgbClr val="FFFFFF"/>
                </a:solidFill>
                <a:latin typeface="Segoe UI Semilight" panose="020B0402040204020203" pitchFamily="34" charset="0"/>
                <a:cs typeface="Segoe UI Semilight" panose="020B0402040204020203" pitchFamily="34" charset="0"/>
              </a:rPr>
              <a:t>Air dispersion modeling</a:t>
            </a:r>
          </a:p>
        </p:txBody>
      </p:sp>
      <p:sp>
        <p:nvSpPr>
          <p:cNvPr id="6" name="Content Placeholder 5">
            <a:extLst>
              <a:ext uri="{FF2B5EF4-FFF2-40B4-BE49-F238E27FC236}">
                <a16:creationId xmlns:a16="http://schemas.microsoft.com/office/drawing/2014/main" id="{7A217C34-6F60-43CB-93BE-06E81848430F}"/>
              </a:ext>
            </a:extLst>
          </p:cNvPr>
          <p:cNvSpPr>
            <a:spLocks noGrp="1"/>
          </p:cNvSpPr>
          <p:nvPr>
            <p:ph sz="quarter" idx="11"/>
          </p:nvPr>
        </p:nvSpPr>
        <p:spPr/>
        <p:txBody>
          <a:bodyPr/>
          <a:lstStyle/>
          <a:p>
            <a:r>
              <a:rPr lang="en-US" dirty="0"/>
              <a:t> Used to determine pollutant concentrations</a:t>
            </a:r>
          </a:p>
          <a:p>
            <a:pPr lvl="1"/>
            <a:r>
              <a:rPr lang="en-US" dirty="0"/>
              <a:t>Shows a particular source’s contribution to air quality at a specific location</a:t>
            </a:r>
          </a:p>
          <a:p>
            <a:pPr lvl="1"/>
            <a:r>
              <a:rPr lang="en-US" dirty="0"/>
              <a:t>Shows how a combination of sources affect </a:t>
            </a:r>
            <a:br>
              <a:rPr lang="en-US" dirty="0"/>
            </a:br>
            <a:r>
              <a:rPr lang="en-US" dirty="0"/>
              <a:t>air quality</a:t>
            </a:r>
          </a:p>
          <a:p>
            <a:r>
              <a:rPr lang="en-US" dirty="0">
                <a:solidFill>
                  <a:srgbClr val="0058A4"/>
                </a:solidFill>
              </a:rPr>
              <a:t>Modeled</a:t>
            </a:r>
            <a:r>
              <a:rPr lang="en-US" dirty="0"/>
              <a:t> concentrations can be compared </a:t>
            </a:r>
            <a:br>
              <a:rPr lang="en-US" dirty="0"/>
            </a:br>
            <a:r>
              <a:rPr lang="en-US" dirty="0"/>
              <a:t>to </a:t>
            </a:r>
            <a:r>
              <a:rPr lang="en-US" dirty="0">
                <a:solidFill>
                  <a:srgbClr val="0058A4"/>
                </a:solidFill>
              </a:rPr>
              <a:t>monitored</a:t>
            </a:r>
            <a:r>
              <a:rPr lang="en-US" dirty="0"/>
              <a:t> concentrations to assess </a:t>
            </a:r>
            <a:br>
              <a:rPr lang="en-US" dirty="0"/>
            </a:br>
            <a:r>
              <a:rPr lang="en-US" dirty="0"/>
              <a:t>model accuracy</a:t>
            </a:r>
          </a:p>
        </p:txBody>
      </p:sp>
    </p:spTree>
    <p:extLst>
      <p:ext uri="{BB962C8B-B14F-4D97-AF65-F5344CB8AC3E}">
        <p14:creationId xmlns:p14="http://schemas.microsoft.com/office/powerpoint/2010/main" val="385627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AE29-B101-4024-AD9B-B396B0633BF9}"/>
              </a:ext>
            </a:extLst>
          </p:cNvPr>
          <p:cNvSpPr>
            <a:spLocks noGrp="1"/>
          </p:cNvSpPr>
          <p:nvPr>
            <p:ph type="title"/>
          </p:nvPr>
        </p:nvSpPr>
        <p:spPr/>
        <p:txBody>
          <a:bodyPr>
            <a:normAutofit/>
          </a:bodyPr>
          <a:lstStyle/>
          <a:p>
            <a:r>
              <a:rPr lang="en-US" sz="3600" dirty="0">
                <a:solidFill>
                  <a:srgbClr val="FFFFFF"/>
                </a:solidFill>
                <a:latin typeface="Segoe UI Semilight" panose="020B0402040204020203" pitchFamily="34" charset="0"/>
                <a:cs typeface="Segoe UI Semilight" panose="020B0402040204020203" pitchFamily="34" charset="0"/>
              </a:rPr>
              <a:t>How air dispersion modeling works</a:t>
            </a:r>
          </a:p>
        </p:txBody>
      </p:sp>
      <p:sp>
        <p:nvSpPr>
          <p:cNvPr id="3" name="Content Placeholder 2">
            <a:extLst>
              <a:ext uri="{FF2B5EF4-FFF2-40B4-BE49-F238E27FC236}">
                <a16:creationId xmlns:a16="http://schemas.microsoft.com/office/drawing/2014/main" id="{F2DD6958-C59F-4F63-8919-48DD910E5949}"/>
              </a:ext>
            </a:extLst>
          </p:cNvPr>
          <p:cNvSpPr>
            <a:spLocks noGrp="1"/>
          </p:cNvSpPr>
          <p:nvPr>
            <p:ph sz="quarter" idx="11"/>
          </p:nvPr>
        </p:nvSpPr>
        <p:spPr>
          <a:xfrm>
            <a:off x="3743324" y="819151"/>
            <a:ext cx="7709310" cy="4796342"/>
          </a:xfrm>
        </p:spPr>
        <p:txBody>
          <a:bodyPr/>
          <a:lstStyle/>
          <a:p>
            <a:r>
              <a:rPr lang="en-US"/>
              <a:t>Model uses five years’ worth of one-hour meteorological data to calculate the one-hour air concentration at a given location</a:t>
            </a:r>
          </a:p>
          <a:p>
            <a:r>
              <a:rPr lang="en-US"/>
              <a:t>From that, users can determine the:</a:t>
            </a:r>
          </a:p>
          <a:p>
            <a:pPr lvl="1"/>
            <a:r>
              <a:rPr lang="en-US"/>
              <a:t>location with the highest one-hour concentration</a:t>
            </a:r>
          </a:p>
          <a:p>
            <a:pPr lvl="1"/>
            <a:r>
              <a:rPr lang="en-US"/>
              <a:t>highest concentration at a specific location </a:t>
            </a:r>
          </a:p>
          <a:p>
            <a:pPr lvl="1"/>
            <a:r>
              <a:rPr lang="en-US"/>
              <a:t>minimum, maximum, and annual averages for </a:t>
            </a:r>
            <a:br>
              <a:rPr lang="en-US"/>
            </a:br>
            <a:r>
              <a:rPr lang="en-US"/>
              <a:t>a certain location</a:t>
            </a:r>
          </a:p>
          <a:p>
            <a:endParaRPr lang="en-US"/>
          </a:p>
        </p:txBody>
      </p:sp>
    </p:spTree>
    <p:extLst>
      <p:ext uri="{BB962C8B-B14F-4D97-AF65-F5344CB8AC3E}">
        <p14:creationId xmlns:p14="http://schemas.microsoft.com/office/powerpoint/2010/main" val="84766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20017-9708-4E58-959A-30B457626045}"/>
              </a:ext>
            </a:extLst>
          </p:cNvPr>
          <p:cNvSpPr>
            <a:spLocks noGrp="1"/>
          </p:cNvSpPr>
          <p:nvPr>
            <p:ph type="title"/>
          </p:nvPr>
        </p:nvSpPr>
        <p:spPr/>
        <p:txBody>
          <a:bodyPr/>
          <a:lstStyle/>
          <a:p>
            <a:r>
              <a:rPr lang="en-US"/>
              <a:t>3. Risk</a:t>
            </a:r>
          </a:p>
        </p:txBody>
      </p:sp>
      <p:sp>
        <p:nvSpPr>
          <p:cNvPr id="5" name="Content Placeholder 4">
            <a:extLst>
              <a:ext uri="{FF2B5EF4-FFF2-40B4-BE49-F238E27FC236}">
                <a16:creationId xmlns:a16="http://schemas.microsoft.com/office/drawing/2014/main" id="{64B0116D-1D4B-40F0-B7EA-45528829B02E}"/>
              </a:ext>
            </a:extLst>
          </p:cNvPr>
          <p:cNvSpPr>
            <a:spLocks noGrp="1"/>
          </p:cNvSpPr>
          <p:nvPr>
            <p:ph sz="quarter" idx="13"/>
          </p:nvPr>
        </p:nvSpPr>
        <p:spPr>
          <a:xfrm>
            <a:off x="838200" y="2191411"/>
            <a:ext cx="10811256" cy="3257657"/>
          </a:xfrm>
        </p:spPr>
        <p:txBody>
          <a:bodyPr>
            <a:normAutofit/>
          </a:bodyPr>
          <a:lstStyle/>
          <a:p>
            <a:r>
              <a:rPr lang="en-US">
                <a:solidFill>
                  <a:schemeClr val="tx1"/>
                </a:solidFill>
              </a:rPr>
              <a:t>U.S. EPA defines risk as the “chance of harmful effects to human health or to ecological systems”</a:t>
            </a:r>
          </a:p>
          <a:p>
            <a:r>
              <a:rPr lang="en-US" b="1"/>
              <a:t>Risk assessment</a:t>
            </a:r>
            <a:r>
              <a:rPr lang="en-US"/>
              <a:t> estimates people’s increased risk of health problems as a result of breathing or ingesting a pollutant</a:t>
            </a:r>
            <a:endParaRPr lang="en-US" b="1"/>
          </a:p>
          <a:p>
            <a:pPr marL="0" indent="0">
              <a:buNone/>
            </a:pPr>
            <a:endParaRPr lang="en-US" b="1">
              <a:solidFill>
                <a:schemeClr val="tx1"/>
              </a:solidFill>
            </a:endParaRPr>
          </a:p>
        </p:txBody>
      </p:sp>
    </p:spTree>
    <p:extLst>
      <p:ext uri="{BB962C8B-B14F-4D97-AF65-F5344CB8AC3E}">
        <p14:creationId xmlns:p14="http://schemas.microsoft.com/office/powerpoint/2010/main" val="383641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20017-9708-4E58-959A-30B457626045}"/>
              </a:ext>
            </a:extLst>
          </p:cNvPr>
          <p:cNvSpPr>
            <a:spLocks noGrp="1"/>
          </p:cNvSpPr>
          <p:nvPr>
            <p:ph type="title"/>
          </p:nvPr>
        </p:nvSpPr>
        <p:spPr/>
        <p:txBody>
          <a:bodyPr/>
          <a:lstStyle/>
          <a:p>
            <a:r>
              <a:rPr lang="en-US"/>
              <a:t>Risk</a:t>
            </a:r>
          </a:p>
        </p:txBody>
      </p:sp>
      <p:sp>
        <p:nvSpPr>
          <p:cNvPr id="5" name="Content Placeholder 4">
            <a:extLst>
              <a:ext uri="{FF2B5EF4-FFF2-40B4-BE49-F238E27FC236}">
                <a16:creationId xmlns:a16="http://schemas.microsoft.com/office/drawing/2014/main" id="{64B0116D-1D4B-40F0-B7EA-45528829B02E}"/>
              </a:ext>
            </a:extLst>
          </p:cNvPr>
          <p:cNvSpPr>
            <a:spLocks noGrp="1"/>
          </p:cNvSpPr>
          <p:nvPr>
            <p:ph sz="quarter" idx="13"/>
          </p:nvPr>
        </p:nvSpPr>
        <p:spPr>
          <a:xfrm>
            <a:off x="838200" y="2191411"/>
            <a:ext cx="10614434" cy="3257657"/>
          </a:xfrm>
        </p:spPr>
        <p:txBody>
          <a:bodyPr>
            <a:normAutofit/>
          </a:bodyPr>
          <a:lstStyle/>
          <a:p>
            <a:r>
              <a:rPr lang="en-US" b="1">
                <a:solidFill>
                  <a:schemeClr val="tx1"/>
                </a:solidFill>
              </a:rPr>
              <a:t>Cancer risk:</a:t>
            </a:r>
            <a:r>
              <a:rPr lang="en-US">
                <a:solidFill>
                  <a:schemeClr val="tx1"/>
                </a:solidFill>
              </a:rPr>
              <a:t> The probability that a person will develop </a:t>
            </a:r>
            <a:br>
              <a:rPr lang="en-US">
                <a:solidFill>
                  <a:schemeClr val="tx1"/>
                </a:solidFill>
              </a:rPr>
            </a:br>
            <a:r>
              <a:rPr lang="en-US">
                <a:solidFill>
                  <a:schemeClr val="tx1"/>
                </a:solidFill>
              </a:rPr>
              <a:t>cancer over their lifetime as a result of </a:t>
            </a:r>
            <a:r>
              <a:rPr lang="en-US"/>
              <a:t>long-term</a:t>
            </a:r>
            <a:r>
              <a:rPr lang="en-US">
                <a:solidFill>
                  <a:schemeClr val="tx1"/>
                </a:solidFill>
              </a:rPr>
              <a:t> exposure </a:t>
            </a:r>
            <a:br>
              <a:rPr lang="en-US">
                <a:solidFill>
                  <a:schemeClr val="tx1"/>
                </a:solidFill>
              </a:rPr>
            </a:br>
            <a:r>
              <a:rPr lang="en-US">
                <a:solidFill>
                  <a:schemeClr val="tx1"/>
                </a:solidFill>
              </a:rPr>
              <a:t>to carcinogenic chemicals</a:t>
            </a:r>
          </a:p>
          <a:p>
            <a:r>
              <a:rPr lang="en-US" b="1">
                <a:solidFill>
                  <a:schemeClr val="tx1"/>
                </a:solidFill>
              </a:rPr>
              <a:t>Non-cancer risk:</a:t>
            </a:r>
            <a:r>
              <a:rPr lang="en-US">
                <a:solidFill>
                  <a:schemeClr val="tx1"/>
                </a:solidFill>
              </a:rPr>
              <a:t> The highest level of exposure to a chemical that should cause no </a:t>
            </a:r>
            <a:r>
              <a:rPr lang="en-US"/>
              <a:t>harmful non-cancer </a:t>
            </a:r>
            <a:r>
              <a:rPr lang="en-US">
                <a:solidFill>
                  <a:schemeClr val="tx1"/>
                </a:solidFill>
              </a:rPr>
              <a:t>effects</a:t>
            </a:r>
            <a:endParaRPr lang="en-US"/>
          </a:p>
        </p:txBody>
      </p:sp>
    </p:spTree>
    <p:extLst>
      <p:ext uri="{BB962C8B-B14F-4D97-AF65-F5344CB8AC3E}">
        <p14:creationId xmlns:p14="http://schemas.microsoft.com/office/powerpoint/2010/main" val="3900285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20017-9708-4E58-959A-30B457626045}"/>
              </a:ext>
            </a:extLst>
          </p:cNvPr>
          <p:cNvSpPr>
            <a:spLocks noGrp="1"/>
          </p:cNvSpPr>
          <p:nvPr>
            <p:ph type="title"/>
          </p:nvPr>
        </p:nvSpPr>
        <p:spPr/>
        <p:txBody>
          <a:bodyPr/>
          <a:lstStyle/>
          <a:p>
            <a:r>
              <a:rPr lang="en-US"/>
              <a:t>The four steps of risk assessment</a:t>
            </a:r>
          </a:p>
        </p:txBody>
      </p:sp>
      <p:sp>
        <p:nvSpPr>
          <p:cNvPr id="5" name="TextBox 4">
            <a:extLst>
              <a:ext uri="{FF2B5EF4-FFF2-40B4-BE49-F238E27FC236}">
                <a16:creationId xmlns:a16="http://schemas.microsoft.com/office/drawing/2014/main" id="{DAC27963-84B2-42D2-A4EF-DA8786A1E76B}"/>
              </a:ext>
            </a:extLst>
          </p:cNvPr>
          <p:cNvSpPr txBox="1"/>
          <p:nvPr/>
        </p:nvSpPr>
        <p:spPr>
          <a:xfrm>
            <a:off x="8855764" y="6512300"/>
            <a:ext cx="321674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113C66"/>
                </a:solidFill>
                <a:effectLst/>
                <a:uLnTx/>
                <a:uFillTx/>
                <a:latin typeface="Segoe UI" panose="020B0502040204020203" pitchFamily="34" charset="0"/>
                <a:ea typeface="+mn-ea"/>
                <a:cs typeface="Segoe UI" panose="020B0502040204020203" pitchFamily="34" charset="0"/>
              </a:rPr>
              <a:t>www.epa.gov/risk/conducting-human-health-risk-assessment</a:t>
            </a:r>
          </a:p>
        </p:txBody>
      </p:sp>
      <p:sp>
        <p:nvSpPr>
          <p:cNvPr id="6" name="Rectangle 5">
            <a:extLst>
              <a:ext uri="{FF2B5EF4-FFF2-40B4-BE49-F238E27FC236}">
                <a16:creationId xmlns:a16="http://schemas.microsoft.com/office/drawing/2014/main" id="{0C3656B8-967C-4E15-9B06-310DD9F1BF89}"/>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F5C012E-8A25-914E-BC8F-B03BF0C087AF}"/>
              </a:ext>
            </a:extLst>
          </p:cNvPr>
          <p:cNvSpPr/>
          <p:nvPr/>
        </p:nvSpPr>
        <p:spPr>
          <a:xfrm>
            <a:off x="680484" y="2218660"/>
            <a:ext cx="2743200" cy="1651591"/>
          </a:xfrm>
          <a:prstGeom prst="rect">
            <a:avLst/>
          </a:prstGeom>
          <a:solidFill>
            <a:srgbClr val="005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E0E719-0104-A242-8677-11F999E9D357}"/>
              </a:ext>
            </a:extLst>
          </p:cNvPr>
          <p:cNvSpPr/>
          <p:nvPr/>
        </p:nvSpPr>
        <p:spPr>
          <a:xfrm>
            <a:off x="4550735" y="2218660"/>
            <a:ext cx="2743200" cy="1651591"/>
          </a:xfrm>
          <a:prstGeom prst="rect">
            <a:avLst/>
          </a:prstGeom>
          <a:solidFill>
            <a:srgbClr val="005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B127E5-8DCB-9B4A-B054-F49A3658EF5E}"/>
              </a:ext>
            </a:extLst>
          </p:cNvPr>
          <p:cNvSpPr/>
          <p:nvPr/>
        </p:nvSpPr>
        <p:spPr>
          <a:xfrm>
            <a:off x="4550735" y="4231758"/>
            <a:ext cx="2743200" cy="1963479"/>
          </a:xfrm>
          <a:prstGeom prst="rect">
            <a:avLst/>
          </a:prstGeom>
          <a:solidFill>
            <a:srgbClr val="005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4A133B-9D8F-1944-AA0F-3CC48B78EBE5}"/>
              </a:ext>
            </a:extLst>
          </p:cNvPr>
          <p:cNvSpPr/>
          <p:nvPr/>
        </p:nvSpPr>
        <p:spPr>
          <a:xfrm>
            <a:off x="8817935" y="3239387"/>
            <a:ext cx="2743200" cy="1651592"/>
          </a:xfrm>
          <a:prstGeom prst="rect">
            <a:avLst/>
          </a:prstGeom>
          <a:solidFill>
            <a:srgbClr val="9FC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3FFAE1E-9432-204A-99CC-DB9DB9F89105}"/>
              </a:ext>
            </a:extLst>
          </p:cNvPr>
          <p:cNvSpPr txBox="1"/>
          <p:nvPr/>
        </p:nvSpPr>
        <p:spPr>
          <a:xfrm>
            <a:off x="694660" y="2644345"/>
            <a:ext cx="2714847" cy="800219"/>
          </a:xfrm>
          <a:prstGeom prst="rect">
            <a:avLst/>
          </a:prstGeom>
          <a:noFill/>
        </p:spPr>
        <p:txBody>
          <a:bodyPr wrap="square" rtlCol="0">
            <a:spAutoFit/>
          </a:bodyPr>
          <a:lstStyle/>
          <a:p>
            <a:pPr algn="ctr"/>
            <a:r>
              <a:rPr lang="en-US" b="1">
                <a:solidFill>
                  <a:schemeClr val="bg1"/>
                </a:solidFill>
                <a:latin typeface="Segoe UI Semibold" panose="020B0502040204020203" pitchFamily="34" charset="0"/>
                <a:cs typeface="Segoe UI Semibold" panose="020B0502040204020203" pitchFamily="34" charset="0"/>
              </a:rPr>
              <a:t>Hazard identification</a:t>
            </a:r>
          </a:p>
          <a:p>
            <a:pPr algn="ctr"/>
            <a:r>
              <a:rPr lang="en-US" sz="1400">
                <a:solidFill>
                  <a:schemeClr val="bg1"/>
                </a:solidFill>
                <a:latin typeface="Segoe UI Semilight" panose="020B0402040204020203" pitchFamily="34" charset="0"/>
                <a:cs typeface="Segoe UI Semilight" panose="020B0402040204020203" pitchFamily="34" charset="0"/>
              </a:rPr>
              <a:t>What health problems are caused by the pollutant?</a:t>
            </a:r>
          </a:p>
        </p:txBody>
      </p:sp>
      <p:sp>
        <p:nvSpPr>
          <p:cNvPr id="11" name="TextBox 10">
            <a:extLst>
              <a:ext uri="{FF2B5EF4-FFF2-40B4-BE49-F238E27FC236}">
                <a16:creationId xmlns:a16="http://schemas.microsoft.com/office/drawing/2014/main" id="{51A529F8-E412-4649-99A4-F26EAABF4D52}"/>
              </a:ext>
            </a:extLst>
          </p:cNvPr>
          <p:cNvSpPr txBox="1"/>
          <p:nvPr/>
        </p:nvSpPr>
        <p:spPr>
          <a:xfrm>
            <a:off x="4564910" y="2512933"/>
            <a:ext cx="2714847" cy="1077218"/>
          </a:xfrm>
          <a:prstGeom prst="rect">
            <a:avLst/>
          </a:prstGeom>
          <a:noFill/>
        </p:spPr>
        <p:txBody>
          <a:bodyPr wrap="square" rtlCol="0">
            <a:spAutoFit/>
          </a:bodyPr>
          <a:lstStyle/>
          <a:p>
            <a:pPr algn="ctr"/>
            <a:r>
              <a:rPr lang="en-US" b="1">
                <a:solidFill>
                  <a:schemeClr val="bg1"/>
                </a:solidFill>
                <a:latin typeface="Segoe UI Semibold" panose="020B0502040204020203" pitchFamily="34" charset="0"/>
                <a:cs typeface="Segoe UI Semibold" panose="020B0502040204020203" pitchFamily="34" charset="0"/>
              </a:rPr>
              <a:t>Dose-response assessment</a:t>
            </a:r>
          </a:p>
          <a:p>
            <a:pPr algn="ctr"/>
            <a:r>
              <a:rPr lang="en-US" sz="1400">
                <a:solidFill>
                  <a:schemeClr val="bg1"/>
                </a:solidFill>
                <a:latin typeface="Segoe UI Semilight" panose="020B0402040204020203" pitchFamily="34" charset="0"/>
                <a:cs typeface="Segoe UI Semilight" panose="020B0402040204020203" pitchFamily="34" charset="0"/>
              </a:rPr>
              <a:t>What are the health problems </a:t>
            </a:r>
            <a:br>
              <a:rPr lang="en-US" sz="1400">
                <a:solidFill>
                  <a:schemeClr val="bg1"/>
                </a:solidFill>
                <a:latin typeface="Segoe UI Semilight" panose="020B0402040204020203" pitchFamily="34" charset="0"/>
                <a:cs typeface="Segoe UI Semilight" panose="020B0402040204020203" pitchFamily="34" charset="0"/>
              </a:rPr>
            </a:br>
            <a:r>
              <a:rPr lang="en-US" sz="1400">
                <a:solidFill>
                  <a:schemeClr val="bg1"/>
                </a:solidFill>
                <a:latin typeface="Segoe UI Semilight" panose="020B0402040204020203" pitchFamily="34" charset="0"/>
                <a:cs typeface="Segoe UI Semilight" panose="020B0402040204020203" pitchFamily="34" charset="0"/>
              </a:rPr>
              <a:t>at different exposures?</a:t>
            </a:r>
          </a:p>
        </p:txBody>
      </p:sp>
      <p:sp>
        <p:nvSpPr>
          <p:cNvPr id="13" name="TextBox 12">
            <a:extLst>
              <a:ext uri="{FF2B5EF4-FFF2-40B4-BE49-F238E27FC236}">
                <a16:creationId xmlns:a16="http://schemas.microsoft.com/office/drawing/2014/main" id="{2A9981B2-DFEB-7A46-A184-CCD20419AFF1}"/>
              </a:ext>
            </a:extLst>
          </p:cNvPr>
          <p:cNvSpPr txBox="1"/>
          <p:nvPr/>
        </p:nvSpPr>
        <p:spPr>
          <a:xfrm>
            <a:off x="4564911" y="4599969"/>
            <a:ext cx="2714847" cy="1231106"/>
          </a:xfrm>
          <a:prstGeom prst="rect">
            <a:avLst/>
          </a:prstGeom>
          <a:noFill/>
        </p:spPr>
        <p:txBody>
          <a:bodyPr wrap="square" rtlCol="0">
            <a:spAutoFit/>
          </a:bodyPr>
          <a:lstStyle/>
          <a:p>
            <a:pPr algn="ctr"/>
            <a:r>
              <a:rPr lang="en-US" b="1">
                <a:solidFill>
                  <a:schemeClr val="bg1"/>
                </a:solidFill>
                <a:latin typeface="Segoe UI Semibold" panose="020B0502040204020203" pitchFamily="34" charset="0"/>
                <a:cs typeface="Segoe UI Semibold" panose="020B0502040204020203" pitchFamily="34" charset="0"/>
              </a:rPr>
              <a:t>Exposure assessment</a:t>
            </a:r>
          </a:p>
          <a:p>
            <a:pPr algn="ctr"/>
            <a:r>
              <a:rPr lang="en-US" sz="1400">
                <a:solidFill>
                  <a:schemeClr val="bg1"/>
                </a:solidFill>
                <a:latin typeface="Segoe UI Semilight" panose="020B0402040204020203" pitchFamily="34" charset="0"/>
                <a:cs typeface="Segoe UI Semilight" panose="020B0402040204020203" pitchFamily="34" charset="0"/>
              </a:rPr>
              <a:t>How much of the pollutant </a:t>
            </a:r>
            <a:br>
              <a:rPr lang="en-US" sz="1400">
                <a:solidFill>
                  <a:schemeClr val="bg1"/>
                </a:solidFill>
                <a:latin typeface="Segoe UI Semilight" panose="020B0402040204020203" pitchFamily="34" charset="0"/>
                <a:cs typeface="Segoe UI Semilight" panose="020B0402040204020203" pitchFamily="34" charset="0"/>
              </a:rPr>
            </a:br>
            <a:r>
              <a:rPr lang="en-US" sz="1400">
                <a:solidFill>
                  <a:schemeClr val="bg1"/>
                </a:solidFill>
                <a:latin typeface="Segoe UI Semilight" panose="020B0402040204020203" pitchFamily="34" charset="0"/>
                <a:cs typeface="Segoe UI Semilight" panose="020B0402040204020203" pitchFamily="34" charset="0"/>
              </a:rPr>
              <a:t>are people exposed to in a specific time period? How </a:t>
            </a:r>
            <a:br>
              <a:rPr lang="en-US" sz="1400">
                <a:solidFill>
                  <a:schemeClr val="bg1"/>
                </a:solidFill>
                <a:latin typeface="Segoe UI Semilight" panose="020B0402040204020203" pitchFamily="34" charset="0"/>
                <a:cs typeface="Segoe UI Semilight" panose="020B0402040204020203" pitchFamily="34" charset="0"/>
              </a:rPr>
            </a:br>
            <a:r>
              <a:rPr lang="en-US" sz="1400">
                <a:solidFill>
                  <a:schemeClr val="bg1"/>
                </a:solidFill>
                <a:latin typeface="Segoe UI Semilight" panose="020B0402040204020203" pitchFamily="34" charset="0"/>
                <a:cs typeface="Segoe UI Semilight" panose="020B0402040204020203" pitchFamily="34" charset="0"/>
              </a:rPr>
              <a:t>many people are exposed?</a:t>
            </a:r>
          </a:p>
        </p:txBody>
      </p:sp>
      <p:sp>
        <p:nvSpPr>
          <p:cNvPr id="14" name="TextBox 13">
            <a:extLst>
              <a:ext uri="{FF2B5EF4-FFF2-40B4-BE49-F238E27FC236}">
                <a16:creationId xmlns:a16="http://schemas.microsoft.com/office/drawing/2014/main" id="{880E2250-DF1B-A44A-B5DA-AE0BEF2C15BC}"/>
              </a:ext>
            </a:extLst>
          </p:cNvPr>
          <p:cNvSpPr txBox="1"/>
          <p:nvPr/>
        </p:nvSpPr>
        <p:spPr>
          <a:xfrm>
            <a:off x="8832111" y="3557351"/>
            <a:ext cx="2714847" cy="1015663"/>
          </a:xfrm>
          <a:prstGeom prst="rect">
            <a:avLst/>
          </a:prstGeom>
          <a:noFill/>
        </p:spPr>
        <p:txBody>
          <a:bodyPr wrap="square" rtlCol="0">
            <a:spAutoFit/>
          </a:bodyPr>
          <a:lstStyle/>
          <a:p>
            <a:pPr algn="ctr"/>
            <a:r>
              <a:rPr lang="en-US" b="1">
                <a:latin typeface="Segoe UI Semibold" panose="020B0502040204020203" pitchFamily="34" charset="0"/>
                <a:cs typeface="Segoe UI Semibold" panose="020B0502040204020203" pitchFamily="34" charset="0"/>
              </a:rPr>
              <a:t>Risk characterization</a:t>
            </a:r>
          </a:p>
          <a:p>
            <a:pPr algn="ctr"/>
            <a:r>
              <a:rPr lang="en-US" sz="1400">
                <a:latin typeface="Segoe UI Semilight" panose="020B0402040204020203" pitchFamily="34" charset="0"/>
                <a:cs typeface="Segoe UI Semilight" panose="020B0402040204020203" pitchFamily="34" charset="0"/>
              </a:rPr>
              <a:t>What is the extra risk of </a:t>
            </a:r>
            <a:br>
              <a:rPr lang="en-US" sz="1400">
                <a:latin typeface="Segoe UI Semilight" panose="020B0402040204020203" pitchFamily="34" charset="0"/>
                <a:cs typeface="Segoe UI Semilight" panose="020B0402040204020203" pitchFamily="34" charset="0"/>
              </a:rPr>
            </a:br>
            <a:r>
              <a:rPr lang="en-US" sz="1400">
                <a:latin typeface="Segoe UI Semilight" panose="020B0402040204020203" pitchFamily="34" charset="0"/>
                <a:cs typeface="Segoe UI Semilight" panose="020B0402040204020203" pitchFamily="34" charset="0"/>
              </a:rPr>
              <a:t>health problems in people </a:t>
            </a:r>
            <a:br>
              <a:rPr lang="en-US" sz="1400">
                <a:latin typeface="Segoe UI Semilight" panose="020B0402040204020203" pitchFamily="34" charset="0"/>
                <a:cs typeface="Segoe UI Semilight" panose="020B0402040204020203" pitchFamily="34" charset="0"/>
              </a:rPr>
            </a:br>
            <a:r>
              <a:rPr lang="en-US" sz="1400">
                <a:latin typeface="Segoe UI Semilight" panose="020B0402040204020203" pitchFamily="34" charset="0"/>
                <a:cs typeface="Segoe UI Semilight" panose="020B0402040204020203" pitchFamily="34" charset="0"/>
              </a:rPr>
              <a:t>who were exposed?</a:t>
            </a:r>
          </a:p>
        </p:txBody>
      </p:sp>
      <p:cxnSp>
        <p:nvCxnSpPr>
          <p:cNvPr id="15" name="Straight Arrow Connector 14">
            <a:extLst>
              <a:ext uri="{FF2B5EF4-FFF2-40B4-BE49-F238E27FC236}">
                <a16:creationId xmlns:a16="http://schemas.microsoft.com/office/drawing/2014/main" id="{D27499AC-62CA-5A44-8262-2D314E4F32DD}"/>
              </a:ext>
            </a:extLst>
          </p:cNvPr>
          <p:cNvCxnSpPr/>
          <p:nvPr/>
        </p:nvCxnSpPr>
        <p:spPr>
          <a:xfrm>
            <a:off x="3593805" y="3051542"/>
            <a:ext cx="786809" cy="10210"/>
          </a:xfrm>
          <a:prstGeom prst="straightConnector1">
            <a:avLst/>
          </a:prstGeom>
          <a:ln w="317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34ED66-AAD1-6A49-B32D-27E1C18F5A45}"/>
              </a:ext>
            </a:extLst>
          </p:cNvPr>
          <p:cNvCxnSpPr/>
          <p:nvPr/>
        </p:nvCxnSpPr>
        <p:spPr>
          <a:xfrm>
            <a:off x="7889358" y="4058091"/>
            <a:ext cx="786809" cy="10210"/>
          </a:xfrm>
          <a:prstGeom prst="straightConnector1">
            <a:avLst/>
          </a:prstGeom>
          <a:ln w="317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069D47-93D0-A748-9E6B-582374D6DDBB}"/>
              </a:ext>
            </a:extLst>
          </p:cNvPr>
          <p:cNvCxnSpPr/>
          <p:nvPr/>
        </p:nvCxnSpPr>
        <p:spPr>
          <a:xfrm>
            <a:off x="7428614" y="3051542"/>
            <a:ext cx="453656"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080C91-082D-7041-94C8-2297A3B89895}"/>
              </a:ext>
            </a:extLst>
          </p:cNvPr>
          <p:cNvCxnSpPr/>
          <p:nvPr/>
        </p:nvCxnSpPr>
        <p:spPr>
          <a:xfrm>
            <a:off x="7428614" y="5206407"/>
            <a:ext cx="453656"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F151D9-75E1-9E45-B9F6-2C6DF48AE046}"/>
              </a:ext>
            </a:extLst>
          </p:cNvPr>
          <p:cNvCxnSpPr>
            <a:cxnSpLocks/>
          </p:cNvCxnSpPr>
          <p:nvPr/>
        </p:nvCxnSpPr>
        <p:spPr>
          <a:xfrm>
            <a:off x="7875182" y="3044454"/>
            <a:ext cx="0" cy="2179253"/>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34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891" y="0"/>
            <a:ext cx="7913076" cy="6858000"/>
          </a:xfrm>
          <a:prstGeom prst="rect">
            <a:avLst/>
          </a:prstGeom>
        </p:spPr>
      </p:pic>
    </p:spTree>
    <p:extLst>
      <p:ext uri="{BB962C8B-B14F-4D97-AF65-F5344CB8AC3E}">
        <p14:creationId xmlns:p14="http://schemas.microsoft.com/office/powerpoint/2010/main" val="790242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167-0E13-4308-805C-97C86859B330}"/>
              </a:ext>
            </a:extLst>
          </p:cNvPr>
          <p:cNvSpPr>
            <a:spLocks noGrp="1"/>
          </p:cNvSpPr>
          <p:nvPr>
            <p:ph type="title"/>
          </p:nvPr>
        </p:nvSpPr>
        <p:spPr>
          <a:xfrm>
            <a:off x="304800" y="485775"/>
            <a:ext cx="2371725" cy="5256999"/>
          </a:xfrm>
        </p:spPr>
        <p:txBody>
          <a:bodyPr>
            <a:normAutofit/>
          </a:bodyPr>
          <a:lstStyle/>
          <a:p>
            <a:r>
              <a:rPr lang="en-US" sz="3600" dirty="0">
                <a:solidFill>
                  <a:srgbClr val="FFFFFF"/>
                </a:solidFill>
                <a:latin typeface="Segoe UI Semilight" panose="020B0402040204020203" pitchFamily="34" charset="0"/>
                <a:cs typeface="Segoe UI Semilight" panose="020B0402040204020203" pitchFamily="34" charset="0"/>
              </a:rPr>
              <a:t>Scenarios considered</a:t>
            </a:r>
          </a:p>
        </p:txBody>
      </p:sp>
      <p:sp>
        <p:nvSpPr>
          <p:cNvPr id="3" name="Content Placeholder 2">
            <a:extLst>
              <a:ext uri="{FF2B5EF4-FFF2-40B4-BE49-F238E27FC236}">
                <a16:creationId xmlns:a16="http://schemas.microsoft.com/office/drawing/2014/main" id="{E6491AB2-7238-4295-8881-B931A7564801}"/>
              </a:ext>
            </a:extLst>
          </p:cNvPr>
          <p:cNvSpPr>
            <a:spLocks noGrp="1"/>
          </p:cNvSpPr>
          <p:nvPr>
            <p:ph sz="quarter" idx="11"/>
          </p:nvPr>
        </p:nvSpPr>
        <p:spPr>
          <a:xfrm>
            <a:off x="3743324" y="657546"/>
            <a:ext cx="7610475" cy="4957947"/>
          </a:xfrm>
        </p:spPr>
        <p:txBody>
          <a:bodyPr>
            <a:normAutofit/>
          </a:bodyPr>
          <a:lstStyle/>
          <a:p>
            <a:r>
              <a:rPr lang="en-US"/>
              <a:t>Residential exposure (at home)</a:t>
            </a:r>
          </a:p>
          <a:p>
            <a:r>
              <a:rPr lang="en-US"/>
              <a:t>Agricultural exposure (on a farm)</a:t>
            </a:r>
          </a:p>
          <a:p>
            <a:r>
              <a:rPr lang="en-US"/>
              <a:t>Fish-consumption exposure (eating fish)</a:t>
            </a:r>
          </a:p>
          <a:p>
            <a:r>
              <a:rPr lang="en-US"/>
              <a:t>Inhalation (breathing air that contains pollutants)</a:t>
            </a:r>
          </a:p>
          <a:p>
            <a:r>
              <a:rPr lang="en-US"/>
              <a:t>Consuming trace amounts of pollutants that settle from the air on soil, plants, or water</a:t>
            </a:r>
          </a:p>
        </p:txBody>
      </p:sp>
    </p:spTree>
    <p:extLst>
      <p:ext uri="{BB962C8B-B14F-4D97-AF65-F5344CB8AC3E}">
        <p14:creationId xmlns:p14="http://schemas.microsoft.com/office/powerpoint/2010/main" val="354635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D5B50-C3BA-4F1D-A521-1D5EC66FE220}"/>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02C0F5-E3BF-42EE-ACEE-11C4FCD7A5FB}"/>
              </a:ext>
            </a:extLst>
          </p:cNvPr>
          <p:cNvSpPr>
            <a:spLocks noGrp="1"/>
          </p:cNvSpPr>
          <p:nvPr>
            <p:ph type="title"/>
          </p:nvPr>
        </p:nvSpPr>
        <p:spPr/>
        <p:txBody>
          <a:bodyPr>
            <a:normAutofit/>
          </a:bodyPr>
          <a:lstStyle/>
          <a:p>
            <a:pPr>
              <a:lnSpc>
                <a:spcPct val="100000"/>
              </a:lnSpc>
            </a:pPr>
            <a:r>
              <a:rPr lang="en-US" sz="4000" dirty="0">
                <a:latin typeface="Segoe UI Semilight" panose="020B0402040204020203" pitchFamily="34" charset="0"/>
                <a:cs typeface="Segoe UI Semilight" panose="020B0402040204020203" pitchFamily="34" charset="0"/>
              </a:rPr>
              <a:t>Background vs. incremental risk</a:t>
            </a:r>
            <a:br>
              <a:rPr lang="en-US" sz="36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(Minnesota Department of Health)</a:t>
            </a:r>
            <a:endParaRPr lang="en-US" sz="3600" dirty="0">
              <a:latin typeface="Segoe UI Semilight" panose="020B0402040204020203" pitchFamily="34" charset="0"/>
              <a:cs typeface="Segoe UI Semilight" panose="020B0402040204020203" pitchFamily="34" charset="0"/>
            </a:endParaRPr>
          </a:p>
        </p:txBody>
      </p:sp>
      <p:sp>
        <p:nvSpPr>
          <p:cNvPr id="6" name="Content Placeholder 5">
            <a:extLst>
              <a:ext uri="{FF2B5EF4-FFF2-40B4-BE49-F238E27FC236}">
                <a16:creationId xmlns:a16="http://schemas.microsoft.com/office/drawing/2014/main" id="{4A28E9E2-8155-4D9C-82B9-8C2EAC1DC8C3}"/>
              </a:ext>
            </a:extLst>
          </p:cNvPr>
          <p:cNvSpPr>
            <a:spLocks noGrp="1"/>
          </p:cNvSpPr>
          <p:nvPr>
            <p:ph sz="quarter" idx="13"/>
          </p:nvPr>
        </p:nvSpPr>
        <p:spPr>
          <a:xfrm>
            <a:off x="838199" y="2497651"/>
            <a:ext cx="3790951" cy="3257657"/>
          </a:xfrm>
        </p:spPr>
        <p:txBody>
          <a:bodyPr/>
          <a:lstStyle/>
          <a:p>
            <a:r>
              <a:rPr lang="en-US"/>
              <a:t>Background: </a:t>
            </a:r>
            <a:br>
              <a:rPr lang="en-US"/>
            </a:br>
            <a:r>
              <a:rPr lang="en-US"/>
              <a:t>45,000 in 100,000</a:t>
            </a:r>
          </a:p>
          <a:p>
            <a:r>
              <a:rPr lang="en-US"/>
              <a:t>Incremental</a:t>
            </a:r>
            <a:br>
              <a:rPr lang="en-US"/>
            </a:br>
            <a:r>
              <a:rPr lang="en-US"/>
              <a:t>1 in 100,000             (1 x 10</a:t>
            </a:r>
            <a:r>
              <a:rPr lang="en-US" baseline="30000"/>
              <a:t>-5</a:t>
            </a:r>
            <a:r>
              <a:rPr lang="en-US"/>
              <a:t>, 1E-05)</a:t>
            </a:r>
          </a:p>
          <a:p>
            <a:endParaRPr lang="en-US"/>
          </a:p>
        </p:txBody>
      </p:sp>
      <p:pic>
        <p:nvPicPr>
          <p:cNvPr id="10" name="Picture 9">
            <a:extLst>
              <a:ext uri="{FF2B5EF4-FFF2-40B4-BE49-F238E27FC236}">
                <a16:creationId xmlns:a16="http://schemas.microsoft.com/office/drawing/2014/main" id="{118FA45D-25A4-4A49-9695-8AD1E97384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7656" y="1695450"/>
            <a:ext cx="5387382" cy="4895850"/>
          </a:xfrm>
          <a:prstGeom prst="rect">
            <a:avLst/>
          </a:prstGeom>
        </p:spPr>
      </p:pic>
      <p:pic>
        <p:nvPicPr>
          <p:cNvPr id="11" name="Picture 10">
            <a:extLst>
              <a:ext uri="{FF2B5EF4-FFF2-40B4-BE49-F238E27FC236}">
                <a16:creationId xmlns:a16="http://schemas.microsoft.com/office/drawing/2014/main" id="{D469EAF3-C6FC-41A7-910E-D77F08C362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227" y="4389080"/>
            <a:ext cx="5357761" cy="2192695"/>
          </a:xfrm>
          <a:prstGeom prst="rect">
            <a:avLst/>
          </a:prstGeom>
        </p:spPr>
      </p:pic>
      <p:sp>
        <p:nvSpPr>
          <p:cNvPr id="12" name="TextBox 11">
            <a:extLst>
              <a:ext uri="{FF2B5EF4-FFF2-40B4-BE49-F238E27FC236}">
                <a16:creationId xmlns:a16="http://schemas.microsoft.com/office/drawing/2014/main" id="{74FDFDC5-C488-4793-ACE1-34C8BA2B93C3}"/>
              </a:ext>
            </a:extLst>
          </p:cNvPr>
          <p:cNvSpPr txBox="1"/>
          <p:nvPr/>
        </p:nvSpPr>
        <p:spPr>
          <a:xfrm>
            <a:off x="1000126" y="5964996"/>
            <a:ext cx="33147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113C66"/>
                </a:solidFill>
                <a:effectLst/>
                <a:uLnTx/>
                <a:uFillTx/>
                <a:latin typeface="Segoe UI" panose="020B0502040204020203" pitchFamily="34" charset="0"/>
                <a:ea typeface="+mn-ea"/>
                <a:cs typeface="Segoe UI" panose="020B0502040204020203" pitchFamily="34" charset="0"/>
              </a:rPr>
              <a:t>10,000 squares; each square </a:t>
            </a:r>
            <a:br>
              <a:rPr kumimoji="0" lang="en-US" b="0" i="1" u="none" strike="noStrike" kern="1200" cap="none" spc="0" normalizeH="0" baseline="0" noProof="0">
                <a:ln>
                  <a:noFill/>
                </a:ln>
                <a:solidFill>
                  <a:srgbClr val="113C66"/>
                </a:solidFill>
                <a:effectLst/>
                <a:uLnTx/>
                <a:uFillTx/>
                <a:latin typeface="Segoe UI" panose="020B0502040204020203" pitchFamily="34" charset="0"/>
                <a:ea typeface="+mn-ea"/>
                <a:cs typeface="Segoe UI" panose="020B0502040204020203" pitchFamily="34" charset="0"/>
              </a:rPr>
            </a:br>
            <a:r>
              <a:rPr kumimoji="0" lang="en-US" b="0" i="1" u="none" strike="noStrike" kern="1200" cap="none" spc="0" normalizeH="0" baseline="0" noProof="0">
                <a:ln>
                  <a:noFill/>
                </a:ln>
                <a:solidFill>
                  <a:srgbClr val="113C66"/>
                </a:solidFill>
                <a:effectLst/>
                <a:uLnTx/>
                <a:uFillTx/>
                <a:latin typeface="Segoe UI" panose="020B0502040204020203" pitchFamily="34" charset="0"/>
                <a:ea typeface="+mn-ea"/>
                <a:cs typeface="Segoe UI" panose="020B0502040204020203" pitchFamily="34" charset="0"/>
              </a:rPr>
              <a:t>represents 10 people</a:t>
            </a:r>
          </a:p>
        </p:txBody>
      </p:sp>
    </p:spTree>
    <p:extLst>
      <p:ext uri="{BB962C8B-B14F-4D97-AF65-F5344CB8AC3E}">
        <p14:creationId xmlns:p14="http://schemas.microsoft.com/office/powerpoint/2010/main" val="393408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0F5-E3BF-42EE-ACEE-11C4FCD7A5FB}"/>
              </a:ext>
            </a:extLst>
          </p:cNvPr>
          <p:cNvSpPr>
            <a:spLocks noGrp="1"/>
          </p:cNvSpPr>
          <p:nvPr>
            <p:ph type="title"/>
          </p:nvPr>
        </p:nvSpPr>
        <p:spPr>
          <a:xfrm>
            <a:off x="304800" y="485775"/>
            <a:ext cx="2610522" cy="5604568"/>
          </a:xfrm>
        </p:spPr>
        <p:txBody>
          <a:bodyPr>
            <a:normAutofit/>
          </a:bodyPr>
          <a:lstStyle/>
          <a:p>
            <a:r>
              <a:rPr lang="en-US" sz="3600" dirty="0">
                <a:latin typeface="Segoe UI Semilight" panose="020B0402040204020203" pitchFamily="34" charset="0"/>
                <a:cs typeface="Segoe UI Semilight" panose="020B0402040204020203" pitchFamily="34" charset="0"/>
              </a:rPr>
              <a:t>Background vs. incremental risk</a:t>
            </a:r>
          </a:p>
        </p:txBody>
      </p:sp>
      <p:sp>
        <p:nvSpPr>
          <p:cNvPr id="3" name="Content Placeholder 2">
            <a:extLst>
              <a:ext uri="{FF2B5EF4-FFF2-40B4-BE49-F238E27FC236}">
                <a16:creationId xmlns:a16="http://schemas.microsoft.com/office/drawing/2014/main" id="{9BCD1BDE-0E68-432E-9946-74B9D1B54865}"/>
              </a:ext>
            </a:extLst>
          </p:cNvPr>
          <p:cNvSpPr>
            <a:spLocks noGrp="1"/>
          </p:cNvSpPr>
          <p:nvPr>
            <p:ph sz="quarter" idx="11"/>
          </p:nvPr>
        </p:nvSpPr>
        <p:spPr>
          <a:xfrm>
            <a:off x="3743324" y="288236"/>
            <a:ext cx="7772684" cy="6331226"/>
          </a:xfrm>
        </p:spPr>
        <p:txBody>
          <a:bodyPr>
            <a:normAutofit/>
          </a:bodyPr>
          <a:lstStyle/>
          <a:p>
            <a:r>
              <a:rPr lang="en-US"/>
              <a:t>Background (baseline) non-cancer exposure</a:t>
            </a:r>
          </a:p>
          <a:p>
            <a:pPr lvl="1"/>
            <a:r>
              <a:rPr lang="en-US"/>
              <a:t>Long-term (annual) non-cancer risk is 1.2</a:t>
            </a:r>
          </a:p>
          <a:p>
            <a:pPr lvl="1"/>
            <a:r>
              <a:rPr lang="en-US"/>
              <a:t>Short-term (1-hour) non-cancer risk is 0.5</a:t>
            </a:r>
          </a:p>
          <a:p>
            <a:r>
              <a:rPr lang="en-US"/>
              <a:t>Incremental exposure guideline is 1</a:t>
            </a:r>
          </a:p>
          <a:p>
            <a:pPr lvl="1"/>
            <a:r>
              <a:rPr lang="en-US"/>
              <a:t>If ≤ “1,” potential additional exposure considered acceptable</a:t>
            </a:r>
          </a:p>
          <a:p>
            <a:pPr lvl="1"/>
            <a:r>
              <a:rPr lang="en-US"/>
              <a:t>If &gt; “1,” additional assessment needed</a:t>
            </a:r>
          </a:p>
        </p:txBody>
      </p:sp>
      <p:sp>
        <p:nvSpPr>
          <p:cNvPr id="4" name="Rectangle 3">
            <a:extLst>
              <a:ext uri="{FF2B5EF4-FFF2-40B4-BE49-F238E27FC236}">
                <a16:creationId xmlns:a16="http://schemas.microsoft.com/office/drawing/2014/main" id="{31B2FE85-29D9-45E5-A280-F8285ED2EB67}"/>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43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9E138B-F891-42F7-9888-33F1BD8EF7F3}"/>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02C0F5-E3BF-42EE-ACEE-11C4FCD7A5FB}"/>
              </a:ext>
            </a:extLst>
          </p:cNvPr>
          <p:cNvSpPr>
            <a:spLocks noGrp="1"/>
          </p:cNvSpPr>
          <p:nvPr>
            <p:ph type="title"/>
          </p:nvPr>
        </p:nvSpPr>
        <p:spPr>
          <a:xfrm>
            <a:off x="304800" y="485775"/>
            <a:ext cx="2371725" cy="5256999"/>
          </a:xfrm>
        </p:spPr>
        <p:txBody>
          <a:bodyPr>
            <a:normAutofit/>
          </a:bodyPr>
          <a:lstStyle/>
          <a:p>
            <a:r>
              <a:rPr lang="en-US" sz="3600" dirty="0">
                <a:latin typeface="Segoe UI Semilight" panose="020B0402040204020203" pitchFamily="34" charset="0"/>
                <a:cs typeface="Segoe UI Semilight" panose="020B0402040204020203" pitchFamily="34" charset="0"/>
              </a:rPr>
              <a:t>Personal exposures vs. </a:t>
            </a:r>
            <a:br>
              <a:rPr lang="en-US" sz="3600" dirty="0">
                <a:latin typeface="Segoe UI Semilight" panose="020B0402040204020203" pitchFamily="34" charset="0"/>
                <a:cs typeface="Segoe UI Semilight" panose="020B0402040204020203" pitchFamily="34" charset="0"/>
              </a:rPr>
            </a:br>
            <a:r>
              <a:rPr lang="en-US" sz="3600" dirty="0">
                <a:latin typeface="Segoe UI Semilight" panose="020B0402040204020203" pitchFamily="34" charset="0"/>
                <a:cs typeface="Segoe UI Semilight" panose="020B0402040204020203" pitchFamily="34" charset="0"/>
              </a:rPr>
              <a:t>outdoor air</a:t>
            </a:r>
          </a:p>
        </p:txBody>
      </p:sp>
      <p:sp>
        <p:nvSpPr>
          <p:cNvPr id="8" name="Content Placeholder 7">
            <a:extLst>
              <a:ext uri="{FF2B5EF4-FFF2-40B4-BE49-F238E27FC236}">
                <a16:creationId xmlns:a16="http://schemas.microsoft.com/office/drawing/2014/main" id="{519938B2-8036-43F6-B770-90E00279A482}"/>
              </a:ext>
            </a:extLst>
          </p:cNvPr>
          <p:cNvSpPr>
            <a:spLocks noGrp="1"/>
          </p:cNvSpPr>
          <p:nvPr>
            <p:ph sz="quarter" idx="11"/>
          </p:nvPr>
        </p:nvSpPr>
        <p:spPr>
          <a:xfrm>
            <a:off x="3743324" y="657546"/>
            <a:ext cx="7610475" cy="5724966"/>
          </a:xfrm>
        </p:spPr>
        <p:txBody>
          <a:bodyPr>
            <a:normAutofit/>
          </a:bodyPr>
          <a:lstStyle/>
          <a:p>
            <a:r>
              <a:rPr lang="en-US"/>
              <a:t>Periodic air-quality-monitoring studies across city</a:t>
            </a:r>
          </a:p>
          <a:p>
            <a:pPr>
              <a:spcAft>
                <a:spcPts val="600"/>
              </a:spcAft>
            </a:pPr>
            <a:r>
              <a:rPr lang="en-US"/>
              <a:t>Outdoor (ambient) air</a:t>
            </a:r>
          </a:p>
          <a:p>
            <a:pPr lvl="1"/>
            <a:r>
              <a:rPr lang="en-US"/>
              <a:t>Monitoring sites across Minneapolis have similar pollution levels</a:t>
            </a:r>
          </a:p>
          <a:p>
            <a:pPr>
              <a:spcAft>
                <a:spcPts val="600"/>
              </a:spcAft>
            </a:pPr>
            <a:r>
              <a:rPr lang="en-US"/>
              <a:t>Personal exposures</a:t>
            </a:r>
          </a:p>
          <a:p>
            <a:pPr lvl="1">
              <a:spcAft>
                <a:spcPts val="600"/>
              </a:spcAft>
            </a:pPr>
            <a:r>
              <a:rPr lang="en-US"/>
              <a:t>Indoor air has higher levels of some pollutants</a:t>
            </a:r>
          </a:p>
          <a:p>
            <a:pPr lvl="2"/>
            <a:r>
              <a:rPr lang="en-US"/>
              <a:t>Formaldehyde: construction materials, cigarette smoke</a:t>
            </a:r>
          </a:p>
          <a:p>
            <a:pPr lvl="1">
              <a:spcAft>
                <a:spcPts val="600"/>
              </a:spcAft>
            </a:pPr>
            <a:r>
              <a:rPr lang="en-US"/>
              <a:t>Routine activities can expose people to more pollutants  than are in outdoor air</a:t>
            </a:r>
          </a:p>
          <a:p>
            <a:pPr lvl="2"/>
            <a:r>
              <a:rPr lang="en-US"/>
              <a:t>Filling gas tank, riding bus, mowing lawn, cooking on gas stove, sitting near a fire</a:t>
            </a:r>
          </a:p>
        </p:txBody>
      </p:sp>
    </p:spTree>
    <p:extLst>
      <p:ext uri="{BB962C8B-B14F-4D97-AF65-F5344CB8AC3E}">
        <p14:creationId xmlns:p14="http://schemas.microsoft.com/office/powerpoint/2010/main" val="2296080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0C40-2914-48C2-B65B-92E6924DB0E3}"/>
              </a:ext>
            </a:extLst>
          </p:cNvPr>
          <p:cNvSpPr>
            <a:spLocks noGrp="1"/>
          </p:cNvSpPr>
          <p:nvPr>
            <p:ph type="title"/>
          </p:nvPr>
        </p:nvSpPr>
        <p:spPr>
          <a:xfrm>
            <a:off x="304800" y="485775"/>
            <a:ext cx="2636108" cy="5256999"/>
          </a:xfrm>
        </p:spPr>
        <p:txBody>
          <a:bodyPr>
            <a:normAutofit/>
          </a:bodyPr>
          <a:lstStyle/>
          <a:p>
            <a:r>
              <a:rPr lang="en-US" sz="3600" dirty="0">
                <a:latin typeface="Segoe UI Semilight" panose="020B0402040204020203" pitchFamily="34" charset="0"/>
                <a:cs typeface="Segoe UI Semilight" panose="020B0402040204020203" pitchFamily="34" charset="0"/>
              </a:rPr>
              <a:t>Incremental risk guidelines</a:t>
            </a:r>
          </a:p>
        </p:txBody>
      </p:sp>
      <p:sp>
        <p:nvSpPr>
          <p:cNvPr id="3" name="Content Placeholder 2">
            <a:extLst>
              <a:ext uri="{FF2B5EF4-FFF2-40B4-BE49-F238E27FC236}">
                <a16:creationId xmlns:a16="http://schemas.microsoft.com/office/drawing/2014/main" id="{324318E3-4028-424A-BD67-8D7AEF31C2C4}"/>
              </a:ext>
            </a:extLst>
          </p:cNvPr>
          <p:cNvSpPr>
            <a:spLocks noGrp="1"/>
          </p:cNvSpPr>
          <p:nvPr>
            <p:ph sz="quarter" idx="11"/>
          </p:nvPr>
        </p:nvSpPr>
        <p:spPr>
          <a:xfrm>
            <a:off x="3743324" y="634352"/>
            <a:ext cx="7610475" cy="5256998"/>
          </a:xfrm>
        </p:spPr>
        <p:txBody>
          <a:bodyPr>
            <a:normAutofit/>
          </a:bodyPr>
          <a:lstStyle/>
          <a:p>
            <a:pPr marL="0" indent="0" algn="l">
              <a:buNone/>
            </a:pPr>
            <a:r>
              <a:rPr lang="en-US">
                <a:latin typeface="Source Sans Pro" panose="020B0503030403020204" pitchFamily="34" charset="0"/>
              </a:rPr>
              <a:t>Calculated</a:t>
            </a:r>
            <a:r>
              <a:rPr lang="en-US" b="0" i="0">
                <a:effectLst/>
                <a:latin typeface="Source Sans Pro" panose="020B0503030403020204" pitchFamily="34" charset="0"/>
              </a:rPr>
              <a:t> risk results are compared to the following facility risk guidelines developed by the Minnesota Department of Health, in accordance  with U.S. EPA guidance</a:t>
            </a:r>
          </a:p>
          <a:p>
            <a:pPr algn="l">
              <a:buFont typeface="Arial" panose="020B0604020202020204" pitchFamily="34" charset="0"/>
              <a:buChar char="•"/>
            </a:pPr>
            <a:r>
              <a:rPr lang="en-US" b="0" i="0">
                <a:effectLst/>
                <a:latin typeface="Source Sans Pro" panose="020B0503030403020204" pitchFamily="34" charset="0"/>
              </a:rPr>
              <a:t>Total facility cancer risk below or at: </a:t>
            </a:r>
            <a:br>
              <a:rPr lang="en-US" b="0" i="0">
                <a:effectLst/>
                <a:latin typeface="Source Sans Pro" panose="020B0503030403020204" pitchFamily="34" charset="0"/>
              </a:rPr>
            </a:br>
            <a:r>
              <a:rPr lang="en-US" b="1" i="0">
                <a:effectLst/>
                <a:latin typeface="Source Sans Pro" panose="020B0503030403020204" pitchFamily="34" charset="0"/>
              </a:rPr>
              <a:t>1 in 100,000 (1 x 10</a:t>
            </a:r>
            <a:r>
              <a:rPr lang="en-US" b="1" i="0" baseline="30000">
                <a:effectLst/>
                <a:latin typeface="Source Sans Pro" panose="020B0503030403020204" pitchFamily="34" charset="0"/>
              </a:rPr>
              <a:t>-5</a:t>
            </a:r>
            <a:r>
              <a:rPr lang="en-US" b="1" i="0">
                <a:effectLst/>
                <a:latin typeface="Source Sans Pro" panose="020B0503030403020204" pitchFamily="34" charset="0"/>
              </a:rPr>
              <a:t>)</a:t>
            </a:r>
            <a:endParaRPr lang="en-US" b="0" i="0">
              <a:effectLst/>
              <a:latin typeface="Source Sans Pro" panose="020B0503030403020204" pitchFamily="34" charset="0"/>
            </a:endParaRPr>
          </a:p>
          <a:p>
            <a:pPr algn="l">
              <a:buFont typeface="Arial" panose="020B0604020202020204" pitchFamily="34" charset="0"/>
              <a:buChar char="•"/>
            </a:pPr>
            <a:r>
              <a:rPr lang="en-US" b="0" i="0">
                <a:effectLst/>
                <a:latin typeface="Source Sans Pro" panose="020B0503030403020204" pitchFamily="34" charset="0"/>
              </a:rPr>
              <a:t>Total facility hazard index below or at: </a:t>
            </a:r>
            <a:r>
              <a:rPr lang="en-US" b="1" i="0">
                <a:effectLst/>
                <a:latin typeface="Source Sans Pro" panose="020B0503030403020204" pitchFamily="34" charset="0"/>
              </a:rPr>
              <a:t>1</a:t>
            </a:r>
            <a:endParaRPr lang="en-US" b="0" i="0">
              <a:effectLst/>
              <a:latin typeface="Source Sans Pro" panose="020B0503030403020204" pitchFamily="34" charset="0"/>
            </a:endParaRPr>
          </a:p>
        </p:txBody>
      </p:sp>
    </p:spTree>
    <p:extLst>
      <p:ext uri="{BB962C8B-B14F-4D97-AF65-F5344CB8AC3E}">
        <p14:creationId xmlns:p14="http://schemas.microsoft.com/office/powerpoint/2010/main" val="327455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0F5-E3BF-42EE-ACEE-11C4FCD7A5FB}"/>
              </a:ext>
            </a:extLst>
          </p:cNvPr>
          <p:cNvSpPr>
            <a:spLocks noGrp="1"/>
          </p:cNvSpPr>
          <p:nvPr>
            <p:ph type="title"/>
          </p:nvPr>
        </p:nvSpPr>
        <p:spPr/>
        <p:txBody>
          <a:bodyPr>
            <a:normAutofit/>
          </a:bodyPr>
          <a:lstStyle/>
          <a:p>
            <a:r>
              <a:rPr lang="en-US" sz="3600" dirty="0" err="1">
                <a:latin typeface="Segoe UI Semilight" panose="020B0402040204020203" pitchFamily="34" charset="0"/>
                <a:cs typeface="Segoe UI Semilight" panose="020B0402040204020203" pitchFamily="34" charset="0"/>
              </a:rPr>
              <a:t>MNRisks</a:t>
            </a:r>
            <a:endParaRPr lang="en-US" sz="3600" b="1" dirty="0">
              <a:solidFill>
                <a:schemeClr val="accent6">
                  <a:lumMod val="50000"/>
                  <a:lumOff val="50000"/>
                </a:schemeClr>
              </a:solidFill>
              <a:latin typeface="Segoe UI Semilight" panose="020B0402040204020203" pitchFamily="34" charset="0"/>
              <a:cs typeface="Segoe UI Semilight" panose="020B0402040204020203" pitchFamily="34" charset="0"/>
            </a:endParaRPr>
          </a:p>
        </p:txBody>
      </p:sp>
      <p:sp>
        <p:nvSpPr>
          <p:cNvPr id="3" name="Content Placeholder 2">
            <a:extLst>
              <a:ext uri="{FF2B5EF4-FFF2-40B4-BE49-F238E27FC236}">
                <a16:creationId xmlns:a16="http://schemas.microsoft.com/office/drawing/2014/main" id="{9BCD1BDE-0E68-432E-9946-74B9D1B54865}"/>
              </a:ext>
            </a:extLst>
          </p:cNvPr>
          <p:cNvSpPr>
            <a:spLocks noGrp="1"/>
          </p:cNvSpPr>
          <p:nvPr>
            <p:ph sz="quarter" idx="11"/>
          </p:nvPr>
        </p:nvSpPr>
        <p:spPr>
          <a:xfrm>
            <a:off x="3743324" y="587829"/>
            <a:ext cx="7960996" cy="5027664"/>
          </a:xfrm>
        </p:spPr>
        <p:txBody>
          <a:bodyPr>
            <a:normAutofit/>
          </a:bodyPr>
          <a:lstStyle/>
          <a:p>
            <a:r>
              <a:rPr lang="en-US" i="1">
                <a:solidFill>
                  <a:schemeClr val="tx1"/>
                </a:solidFill>
              </a:rPr>
              <a:t>Minnesota Statewide Screening of Human Health Risks from Air Pollution</a:t>
            </a:r>
          </a:p>
          <a:p>
            <a:r>
              <a:rPr lang="en-US">
                <a:solidFill>
                  <a:schemeClr val="tx1"/>
                </a:solidFill>
              </a:rPr>
              <a:t>Air toxics risk-screening tool </a:t>
            </a:r>
          </a:p>
          <a:p>
            <a:r>
              <a:rPr lang="en-US"/>
              <a:t>Modeling: air concentrations, soil, surface water</a:t>
            </a:r>
          </a:p>
          <a:p>
            <a:r>
              <a:rPr lang="en-US">
                <a:solidFill>
                  <a:schemeClr val="tx1"/>
                </a:solidFill>
              </a:rPr>
              <a:t>Last updated in 2014</a:t>
            </a:r>
          </a:p>
          <a:p>
            <a:r>
              <a:rPr lang="en-US">
                <a:solidFill>
                  <a:schemeClr val="tx1"/>
                </a:solidFill>
              </a:rPr>
              <a:t>Accounts for point sources, non–point sources, and mobile sources</a:t>
            </a:r>
            <a:endParaRPr lang="en-US"/>
          </a:p>
        </p:txBody>
      </p:sp>
    </p:spTree>
    <p:extLst>
      <p:ext uri="{BB962C8B-B14F-4D97-AF65-F5344CB8AC3E}">
        <p14:creationId xmlns:p14="http://schemas.microsoft.com/office/powerpoint/2010/main" val="3328724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DF432C-58B2-4F8B-A6BF-A6DEC2DEC911}"/>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110C40-2914-48C2-B65B-92E6924DB0E3}"/>
              </a:ext>
            </a:extLst>
          </p:cNvPr>
          <p:cNvSpPr>
            <a:spLocks noGrp="1"/>
          </p:cNvSpPr>
          <p:nvPr>
            <p:ph type="title"/>
          </p:nvPr>
        </p:nvSpPr>
        <p:spPr>
          <a:xfrm>
            <a:off x="304800" y="485775"/>
            <a:ext cx="2371725" cy="5256999"/>
          </a:xfrm>
        </p:spPr>
        <p:txBody>
          <a:bodyPr/>
          <a:lstStyle/>
          <a:p>
            <a:r>
              <a:rPr lang="en-US"/>
              <a:t>MNRisks</a:t>
            </a:r>
          </a:p>
        </p:txBody>
      </p:sp>
      <p:sp>
        <p:nvSpPr>
          <p:cNvPr id="3" name="Content Placeholder 2">
            <a:extLst>
              <a:ext uri="{FF2B5EF4-FFF2-40B4-BE49-F238E27FC236}">
                <a16:creationId xmlns:a16="http://schemas.microsoft.com/office/drawing/2014/main" id="{324318E3-4028-424A-BD67-8D7AEF31C2C4}"/>
              </a:ext>
            </a:extLst>
          </p:cNvPr>
          <p:cNvSpPr>
            <a:spLocks noGrp="1"/>
          </p:cNvSpPr>
          <p:nvPr>
            <p:ph sz="quarter" idx="11"/>
          </p:nvPr>
        </p:nvSpPr>
        <p:spPr>
          <a:xfrm>
            <a:off x="3743325" y="657225"/>
            <a:ext cx="7610475" cy="5768627"/>
          </a:xfrm>
        </p:spPr>
        <p:txBody>
          <a:bodyPr>
            <a:normAutofit/>
          </a:bodyPr>
          <a:lstStyle/>
          <a:p>
            <a:r>
              <a:rPr lang="en-US"/>
              <a:t>Calculates risks for specific receptors</a:t>
            </a:r>
          </a:p>
          <a:p>
            <a:r>
              <a:rPr lang="en-US"/>
              <a:t>Assesses potential risks by individual health endpoints (e.g., cancer, non-cancer chronic)</a:t>
            </a:r>
          </a:p>
          <a:p>
            <a:r>
              <a:rPr lang="en-US"/>
              <a:t>Estimates of source and pollutant culpability</a:t>
            </a:r>
          </a:p>
          <a:p>
            <a:r>
              <a:rPr lang="en-US"/>
              <a:t>Compares model-estimated air concentrations to monitored concentrations</a:t>
            </a:r>
          </a:p>
          <a:p>
            <a:r>
              <a:rPr lang="en-US"/>
              <a:t>Provides for source-category comparisons </a:t>
            </a:r>
            <a:br>
              <a:rPr lang="en-US"/>
            </a:br>
            <a:r>
              <a:rPr lang="en-US"/>
              <a:t>(point-source vs. traffic contributions)</a:t>
            </a:r>
          </a:p>
          <a:p>
            <a:r>
              <a:rPr lang="en-US"/>
              <a:t>Assesses environmental equity by incorporating demographic data</a:t>
            </a:r>
          </a:p>
        </p:txBody>
      </p:sp>
    </p:spTree>
    <p:extLst>
      <p:ext uri="{BB962C8B-B14F-4D97-AF65-F5344CB8AC3E}">
        <p14:creationId xmlns:p14="http://schemas.microsoft.com/office/powerpoint/2010/main" val="3006413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7F78C-7769-4FBE-A18B-9399B33EA33C}"/>
              </a:ext>
            </a:extLst>
          </p:cNvPr>
          <p:cNvPicPr>
            <a:picLocks noChangeAspect="1"/>
          </p:cNvPicPr>
          <p:nvPr/>
        </p:nvPicPr>
        <p:blipFill>
          <a:blip r:embed="rId3"/>
          <a:stretch>
            <a:fillRect/>
          </a:stretch>
        </p:blipFill>
        <p:spPr>
          <a:xfrm>
            <a:off x="4288665" y="1185333"/>
            <a:ext cx="7594599" cy="5576454"/>
          </a:xfrm>
          <a:prstGeom prst="rect">
            <a:avLst/>
          </a:prstGeom>
        </p:spPr>
      </p:pic>
      <p:pic>
        <p:nvPicPr>
          <p:cNvPr id="4" name="Picture 3">
            <a:extLst>
              <a:ext uri="{FF2B5EF4-FFF2-40B4-BE49-F238E27FC236}">
                <a16:creationId xmlns:a16="http://schemas.microsoft.com/office/drawing/2014/main" id="{674A26FD-886D-4E4C-A717-8559DDF312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736" y="1083729"/>
            <a:ext cx="3602864" cy="3951330"/>
          </a:xfrm>
          <a:prstGeom prst="rect">
            <a:avLst/>
          </a:prstGeom>
        </p:spPr>
      </p:pic>
      <p:sp>
        <p:nvSpPr>
          <p:cNvPr id="6" name="Rectangle 5">
            <a:extLst>
              <a:ext uri="{FF2B5EF4-FFF2-40B4-BE49-F238E27FC236}">
                <a16:creationId xmlns:a16="http://schemas.microsoft.com/office/drawing/2014/main" id="{25475555-BF6E-6940-98E0-2A99A76975E6}"/>
              </a:ext>
            </a:extLst>
          </p:cNvPr>
          <p:cNvSpPr/>
          <p:nvPr/>
        </p:nvSpPr>
        <p:spPr>
          <a:xfrm>
            <a:off x="0" y="0"/>
            <a:ext cx="12192000" cy="1007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956F683-841A-FB44-BC7B-785D3AE3B0F3}"/>
              </a:ext>
            </a:extLst>
          </p:cNvPr>
          <p:cNvSpPr txBox="1"/>
          <p:nvPr/>
        </p:nvSpPr>
        <p:spPr>
          <a:xfrm>
            <a:off x="308736" y="177800"/>
            <a:ext cx="8024313" cy="707886"/>
          </a:xfrm>
          <a:prstGeom prst="rect">
            <a:avLst/>
          </a:prstGeom>
          <a:noFill/>
        </p:spPr>
        <p:txBody>
          <a:bodyPr wrap="none" rtlCol="0">
            <a:spAutoFit/>
          </a:bodyPr>
          <a:lstStyle/>
          <a:p>
            <a:r>
              <a:rPr lang="en-US" sz="4000" dirty="0" err="1">
                <a:solidFill>
                  <a:schemeClr val="bg1"/>
                </a:solidFill>
                <a:latin typeface="Segoe UI Light" panose="020B0502040204020203" pitchFamily="34" charset="0"/>
                <a:cs typeface="Segoe UI Light" panose="020B0502040204020203" pitchFamily="34" charset="0"/>
              </a:rPr>
              <a:t>MNRisks</a:t>
            </a:r>
            <a:r>
              <a:rPr lang="en-US" sz="4000" dirty="0">
                <a:solidFill>
                  <a:schemeClr val="bg1"/>
                </a:solidFill>
                <a:latin typeface="Segoe UI Light" panose="020B0502040204020203" pitchFamily="34" charset="0"/>
                <a:cs typeface="Segoe UI Light" panose="020B0502040204020203" pitchFamily="34" charset="0"/>
              </a:rPr>
              <a:t> modeled receptor locations</a:t>
            </a:r>
          </a:p>
        </p:txBody>
      </p:sp>
    </p:spTree>
    <p:extLst>
      <p:ext uri="{BB962C8B-B14F-4D97-AF65-F5344CB8AC3E}">
        <p14:creationId xmlns:p14="http://schemas.microsoft.com/office/powerpoint/2010/main" val="1370471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DE60-F9E8-43D1-83C5-24EC2A1C8F32}"/>
              </a:ext>
            </a:extLst>
          </p:cNvPr>
          <p:cNvSpPr>
            <a:spLocks noGrp="1"/>
          </p:cNvSpPr>
          <p:nvPr>
            <p:ph type="title"/>
          </p:nvPr>
        </p:nvSpPr>
        <p:spPr/>
        <p:txBody>
          <a:bodyPr/>
          <a:lstStyle/>
          <a:p>
            <a:r>
              <a:rPr lang="en-US"/>
              <a:t>Model output for each receptor</a:t>
            </a:r>
          </a:p>
        </p:txBody>
      </p:sp>
      <p:pic>
        <p:nvPicPr>
          <p:cNvPr id="4" name="Picture 3">
            <a:extLst>
              <a:ext uri="{FF2B5EF4-FFF2-40B4-BE49-F238E27FC236}">
                <a16:creationId xmlns:a16="http://schemas.microsoft.com/office/drawing/2014/main" id="{F28890A9-D89B-4ED3-9CF2-CEF10E0B95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443" y="96058"/>
            <a:ext cx="4446557" cy="2828117"/>
          </a:xfrm>
          <a:prstGeom prst="rect">
            <a:avLst/>
          </a:prstGeom>
        </p:spPr>
      </p:pic>
      <p:sp>
        <p:nvSpPr>
          <p:cNvPr id="9" name="Rectangle 8">
            <a:extLst>
              <a:ext uri="{FF2B5EF4-FFF2-40B4-BE49-F238E27FC236}">
                <a16:creationId xmlns:a16="http://schemas.microsoft.com/office/drawing/2014/main" id="{80DB2171-FC55-49E3-9DC6-D2C2E157D4F5}"/>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83D8317-AA9B-48CC-9684-4B429D463580}"/>
              </a:ext>
            </a:extLst>
          </p:cNvPr>
          <p:cNvPicPr>
            <a:picLocks noChangeAspect="1"/>
          </p:cNvPicPr>
          <p:nvPr/>
        </p:nvPicPr>
        <p:blipFill>
          <a:blip r:embed="rId4"/>
          <a:stretch>
            <a:fillRect/>
          </a:stretch>
        </p:blipFill>
        <p:spPr>
          <a:xfrm>
            <a:off x="8692619" y="3798911"/>
            <a:ext cx="3194581" cy="2895851"/>
          </a:xfrm>
          <a:prstGeom prst="rect">
            <a:avLst/>
          </a:prstGeom>
        </p:spPr>
      </p:pic>
      <p:grpSp>
        <p:nvGrpSpPr>
          <p:cNvPr id="17" name="Group 16">
            <a:extLst>
              <a:ext uri="{FF2B5EF4-FFF2-40B4-BE49-F238E27FC236}">
                <a16:creationId xmlns:a16="http://schemas.microsoft.com/office/drawing/2014/main" id="{04501E2E-75DA-4CA0-8841-4280B030B051}"/>
              </a:ext>
            </a:extLst>
          </p:cNvPr>
          <p:cNvGrpSpPr/>
          <p:nvPr/>
        </p:nvGrpSpPr>
        <p:grpSpPr>
          <a:xfrm>
            <a:off x="3595687" y="1701848"/>
            <a:ext cx="6430184" cy="4579042"/>
            <a:chOff x="3595687" y="1701848"/>
            <a:chExt cx="6430184" cy="4579042"/>
          </a:xfrm>
        </p:grpSpPr>
        <p:sp>
          <p:nvSpPr>
            <p:cNvPr id="5" name="Oval 4">
              <a:extLst>
                <a:ext uri="{FF2B5EF4-FFF2-40B4-BE49-F238E27FC236}">
                  <a16:creationId xmlns:a16="http://schemas.microsoft.com/office/drawing/2014/main" id="{2AFC75EA-BB32-452E-A1DA-967CB0C549D2}"/>
                </a:ext>
              </a:extLst>
            </p:cNvPr>
            <p:cNvSpPr/>
            <p:nvPr/>
          </p:nvSpPr>
          <p:spPr>
            <a:xfrm>
              <a:off x="3595687" y="1701848"/>
              <a:ext cx="4174549" cy="4156027"/>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271D4D-B203-46BB-9E62-BB135C441099}"/>
                </a:ext>
              </a:extLst>
            </p:cNvPr>
            <p:cNvSpPr txBox="1"/>
            <p:nvPr/>
          </p:nvSpPr>
          <p:spPr>
            <a:xfrm>
              <a:off x="4633913" y="2090751"/>
              <a:ext cx="2225765" cy="3416320"/>
            </a:xfrm>
            <a:prstGeom prst="rect">
              <a:avLst/>
            </a:prstGeom>
            <a:noFill/>
          </p:spPr>
          <p:txBody>
            <a:bodyPr wrap="square" rtlCol="0">
              <a:spAutoFit/>
            </a:bodyPr>
            <a:lstStyle/>
            <a:p>
              <a:r>
                <a:rPr lang="en-US">
                  <a:solidFill>
                    <a:schemeClr val="bg1"/>
                  </a:solidFill>
                </a:rPr>
                <a:t>Source 1, Pollutant a</a:t>
              </a:r>
            </a:p>
            <a:p>
              <a:r>
                <a:rPr lang="en-US">
                  <a:solidFill>
                    <a:schemeClr val="bg1"/>
                  </a:solidFill>
                </a:rPr>
                <a:t>Source 1, Pollutant b</a:t>
              </a:r>
            </a:p>
            <a:p>
              <a:r>
                <a:rPr lang="en-US">
                  <a:solidFill>
                    <a:schemeClr val="bg1"/>
                  </a:solidFill>
                </a:rPr>
                <a:t>:</a:t>
              </a:r>
            </a:p>
            <a:p>
              <a:r>
                <a:rPr lang="en-US">
                  <a:solidFill>
                    <a:schemeClr val="bg1"/>
                  </a:solidFill>
                </a:rPr>
                <a:t>Source 1, Pollutant n</a:t>
              </a:r>
            </a:p>
            <a:p>
              <a:r>
                <a:rPr lang="en-US">
                  <a:solidFill>
                    <a:schemeClr val="bg1"/>
                  </a:solidFill>
                </a:rPr>
                <a:t>Source 2, Pollutant a</a:t>
              </a:r>
            </a:p>
            <a:p>
              <a:r>
                <a:rPr lang="en-US">
                  <a:solidFill>
                    <a:schemeClr val="bg1"/>
                  </a:solidFill>
                </a:rPr>
                <a:t>Source 2, Pollutant b</a:t>
              </a:r>
            </a:p>
            <a:p>
              <a:r>
                <a:rPr lang="en-US">
                  <a:solidFill>
                    <a:schemeClr val="bg1"/>
                  </a:solidFill>
                </a:rPr>
                <a:t>:</a:t>
              </a:r>
            </a:p>
            <a:p>
              <a:r>
                <a:rPr lang="en-US">
                  <a:solidFill>
                    <a:schemeClr val="bg1"/>
                  </a:solidFill>
                </a:rPr>
                <a:t>Source 2, Pollutant n</a:t>
              </a:r>
            </a:p>
            <a:p>
              <a:r>
                <a:rPr lang="en-US">
                  <a:solidFill>
                    <a:schemeClr val="bg1"/>
                  </a:solidFill>
                </a:rPr>
                <a:t>:</a:t>
              </a:r>
            </a:p>
            <a:p>
              <a:r>
                <a:rPr lang="en-US">
                  <a:solidFill>
                    <a:schemeClr val="bg1"/>
                  </a:solidFill>
                </a:rPr>
                <a:t>Source n, Pollutant a</a:t>
              </a:r>
            </a:p>
            <a:p>
              <a:r>
                <a:rPr lang="en-US">
                  <a:solidFill>
                    <a:schemeClr val="bg1"/>
                  </a:solidFill>
                </a:rPr>
                <a:t>Source n, Pollutant b</a:t>
              </a:r>
            </a:p>
            <a:p>
              <a:r>
                <a:rPr lang="en-US">
                  <a:solidFill>
                    <a:schemeClr val="bg1"/>
                  </a:solidFill>
                </a:rPr>
                <a:t>…</a:t>
              </a:r>
            </a:p>
          </p:txBody>
        </p:sp>
        <p:sp>
          <p:nvSpPr>
            <p:cNvPr id="8" name="TextBox 7">
              <a:extLst>
                <a:ext uri="{FF2B5EF4-FFF2-40B4-BE49-F238E27FC236}">
                  <a16:creationId xmlns:a16="http://schemas.microsoft.com/office/drawing/2014/main" id="{45D25BA6-835F-4AFF-AF74-EDFC71E1D75B}"/>
                </a:ext>
              </a:extLst>
            </p:cNvPr>
            <p:cNvSpPr txBox="1"/>
            <p:nvPr/>
          </p:nvSpPr>
          <p:spPr>
            <a:xfrm>
              <a:off x="5218270" y="5911558"/>
              <a:ext cx="1210512" cy="369332"/>
            </a:xfrm>
            <a:prstGeom prst="rect">
              <a:avLst/>
            </a:prstGeom>
            <a:noFill/>
          </p:spPr>
          <p:txBody>
            <a:bodyPr wrap="square" rtlCol="0">
              <a:spAutoFit/>
            </a:bodyPr>
            <a:lstStyle/>
            <a:p>
              <a:r>
                <a:rPr lang="en-US"/>
                <a:t>(ug/m3)</a:t>
              </a:r>
            </a:p>
          </p:txBody>
        </p:sp>
        <p:cxnSp>
          <p:nvCxnSpPr>
            <p:cNvPr id="11" name="Straight Connector 10">
              <a:extLst>
                <a:ext uri="{FF2B5EF4-FFF2-40B4-BE49-F238E27FC236}">
                  <a16:creationId xmlns:a16="http://schemas.microsoft.com/office/drawing/2014/main" id="{843FC718-7112-488C-AA5B-89BBCC854194}"/>
                </a:ext>
              </a:extLst>
            </p:cNvPr>
            <p:cNvCxnSpPr>
              <a:cxnSpLocks/>
            </p:cNvCxnSpPr>
            <p:nvPr/>
          </p:nvCxnSpPr>
          <p:spPr>
            <a:xfrm>
              <a:off x="7770236" y="3429000"/>
              <a:ext cx="2107189" cy="1970236"/>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35095B-B144-494C-9202-0AB109089270}"/>
                </a:ext>
              </a:extLst>
            </p:cNvPr>
            <p:cNvCxnSpPr>
              <a:cxnSpLocks/>
            </p:cNvCxnSpPr>
            <p:nvPr/>
          </p:nvCxnSpPr>
          <p:spPr>
            <a:xfrm>
              <a:off x="7048500" y="5399236"/>
              <a:ext cx="2828925"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C998E32-75EF-4CE3-ADA0-2F3EF62B3D57}"/>
                </a:ext>
              </a:extLst>
            </p:cNvPr>
            <p:cNvSpPr/>
            <p:nvPr/>
          </p:nvSpPr>
          <p:spPr>
            <a:xfrm>
              <a:off x="9882996" y="5342143"/>
              <a:ext cx="142875" cy="142875"/>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7031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D874-F984-4AB0-8C72-D0DC8D22AC68}"/>
              </a:ext>
            </a:extLst>
          </p:cNvPr>
          <p:cNvSpPr>
            <a:spLocks noGrp="1"/>
          </p:cNvSpPr>
          <p:nvPr>
            <p:ph type="title"/>
          </p:nvPr>
        </p:nvSpPr>
        <p:spPr/>
        <p:txBody>
          <a:bodyPr>
            <a:normAutofit/>
          </a:bodyPr>
          <a:lstStyle/>
          <a:p>
            <a:r>
              <a:rPr lang="en-US" sz="3800" dirty="0">
                <a:latin typeface="Segoe UI Semilight" panose="020B0402040204020203" pitchFamily="34" charset="0"/>
                <a:cs typeface="Segoe UI Semilight" panose="020B0402040204020203" pitchFamily="34" charset="0"/>
              </a:rPr>
              <a:t>Relative health impacts from HERC’s emissions</a:t>
            </a:r>
          </a:p>
        </p:txBody>
      </p:sp>
      <p:sp>
        <p:nvSpPr>
          <p:cNvPr id="3" name="Content Placeholder 2">
            <a:extLst>
              <a:ext uri="{FF2B5EF4-FFF2-40B4-BE49-F238E27FC236}">
                <a16:creationId xmlns:a16="http://schemas.microsoft.com/office/drawing/2014/main" id="{4D326B37-EC22-4D45-B33B-7BFA0A85B910}"/>
              </a:ext>
            </a:extLst>
          </p:cNvPr>
          <p:cNvSpPr>
            <a:spLocks noGrp="1"/>
          </p:cNvSpPr>
          <p:nvPr>
            <p:ph sz="quarter" idx="13"/>
          </p:nvPr>
        </p:nvSpPr>
        <p:spPr>
          <a:xfrm>
            <a:off x="838200" y="2394916"/>
            <a:ext cx="10515600" cy="3559570"/>
          </a:xfrm>
        </p:spPr>
        <p:txBody>
          <a:bodyPr vert="horz" lIns="91440" tIns="45720" rIns="91440" bIns="45720" rtlCol="0" anchor="t">
            <a:normAutofit/>
          </a:bodyPr>
          <a:lstStyle/>
          <a:p>
            <a:r>
              <a:rPr lang="en-US" dirty="0">
                <a:latin typeface="Segoe UI" panose="020B0502040204020203" pitchFamily="34" charset="0"/>
                <a:cs typeface="Segoe UI" panose="020B0502040204020203" pitchFamily="34" charset="0"/>
              </a:rPr>
              <a:t>Risk is calculated for a receptor by looking at the contribution of all pollutants (total from all sources) across all pathways. </a:t>
            </a:r>
          </a:p>
          <a:p>
            <a:r>
              <a:rPr lang="en-US" dirty="0">
                <a:latin typeface="Segoe UI" panose="020B0502040204020203" pitchFamily="34" charset="0"/>
                <a:cs typeface="Segoe UI" panose="020B0502040204020203" pitchFamily="34" charset="0"/>
              </a:rPr>
              <a:t>Use the analysis of pollutant contributions by source to determine a particular source's contribution to risk as a fraction of overall risk at a specific location.</a:t>
            </a:r>
          </a:p>
          <a:p>
            <a:r>
              <a:rPr lang="en-US" dirty="0">
                <a:latin typeface="Segoe UI" panose="020B0502040204020203" pitchFamily="34" charset="0"/>
                <a:cs typeface="Segoe UI" panose="020B0502040204020203" pitchFamily="34" charset="0"/>
              </a:rPr>
              <a:t>Identified census tracks surrounding the HERC facility  to understand HERC’s contribution to total risk at these locations.</a:t>
            </a:r>
          </a:p>
        </p:txBody>
      </p:sp>
    </p:spTree>
    <p:extLst>
      <p:ext uri="{BB962C8B-B14F-4D97-AF65-F5344CB8AC3E}">
        <p14:creationId xmlns:p14="http://schemas.microsoft.com/office/powerpoint/2010/main" val="244200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385796" y="936115"/>
            <a:ext cx="7806204" cy="599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035466" y="5029426"/>
            <a:ext cx="1422495" cy="369332"/>
          </a:xfrm>
          <a:prstGeom prst="rect">
            <a:avLst/>
          </a:prstGeom>
          <a:noFill/>
          <a:ln>
            <a:noFill/>
          </a:ln>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Tipping hall</a:t>
            </a:r>
          </a:p>
        </p:txBody>
      </p:sp>
      <p:sp>
        <p:nvSpPr>
          <p:cNvPr id="3" name="TextBox 2"/>
          <p:cNvSpPr txBox="1"/>
          <p:nvPr/>
        </p:nvSpPr>
        <p:spPr>
          <a:xfrm>
            <a:off x="9578236" y="3431266"/>
            <a:ext cx="3759451" cy="646331"/>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Waste storage pit</a:t>
            </a:r>
            <a:br>
              <a:rPr lang="en-US">
                <a:solidFill>
                  <a:prstClr val="white"/>
                </a:solidFill>
                <a:latin typeface="Segoe UI Semibold" panose="020B0702040204020203" pitchFamily="34" charset="0"/>
                <a:cs typeface="Segoe UI Semibold" panose="020B0702040204020203" pitchFamily="34" charset="0"/>
              </a:rPr>
            </a:br>
            <a:r>
              <a:rPr lang="en-US">
                <a:solidFill>
                  <a:prstClr val="white"/>
                </a:solidFill>
                <a:latin typeface="Segoe UI Semibold" panose="020B0702040204020203" pitchFamily="34" charset="0"/>
                <a:cs typeface="Segoe UI Semibold" panose="020B0702040204020203" pitchFamily="34" charset="0"/>
              </a:rPr>
              <a:t> &amp; cranes</a:t>
            </a:r>
          </a:p>
        </p:txBody>
      </p:sp>
      <p:sp>
        <p:nvSpPr>
          <p:cNvPr id="4" name="TextBox 3"/>
          <p:cNvSpPr txBox="1"/>
          <p:nvPr/>
        </p:nvSpPr>
        <p:spPr>
          <a:xfrm>
            <a:off x="8561327" y="2330989"/>
            <a:ext cx="4470699"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Furnaces, boilers &amp; turbine</a:t>
            </a:r>
          </a:p>
        </p:txBody>
      </p:sp>
      <p:sp>
        <p:nvSpPr>
          <p:cNvPr id="5" name="TextBox 4"/>
          <p:cNvSpPr txBox="1"/>
          <p:nvPr/>
        </p:nvSpPr>
        <p:spPr>
          <a:xfrm>
            <a:off x="8552595" y="1752801"/>
            <a:ext cx="3149811"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Acid gas scrubbers</a:t>
            </a:r>
          </a:p>
        </p:txBody>
      </p:sp>
      <p:cxnSp>
        <p:nvCxnSpPr>
          <p:cNvPr id="9" name="Straight Arrow Connector 8"/>
          <p:cNvCxnSpPr/>
          <p:nvPr/>
        </p:nvCxnSpPr>
        <p:spPr bwMode="auto">
          <a:xfrm flipH="1">
            <a:off x="8196977" y="2123355"/>
            <a:ext cx="419249" cy="363031"/>
          </a:xfrm>
          <a:prstGeom prst="straightConnector1">
            <a:avLst/>
          </a:prstGeom>
          <a:solidFill>
            <a:schemeClr val="accent1"/>
          </a:solidFill>
          <a:ln w="38100"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788251" y="1198181"/>
            <a:ext cx="4165877"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Fabric air filter baghouse</a:t>
            </a:r>
          </a:p>
        </p:txBody>
      </p:sp>
      <p:cxnSp>
        <p:nvCxnSpPr>
          <p:cNvPr id="15" name="Straight Arrow Connector 14"/>
          <p:cNvCxnSpPr/>
          <p:nvPr/>
        </p:nvCxnSpPr>
        <p:spPr bwMode="auto">
          <a:xfrm flipH="1">
            <a:off x="7488396" y="1676602"/>
            <a:ext cx="563071" cy="809781"/>
          </a:xfrm>
          <a:prstGeom prst="straightConnector1">
            <a:avLst/>
          </a:prstGeom>
          <a:solidFill>
            <a:schemeClr val="accent1"/>
          </a:solidFill>
          <a:ln w="38100"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8971847" y="2736815"/>
            <a:ext cx="470171" cy="419591"/>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4564530" y="3665586"/>
            <a:ext cx="1930529"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Cooling tower</a:t>
            </a:r>
          </a:p>
        </p:txBody>
      </p:sp>
      <p:sp>
        <p:nvSpPr>
          <p:cNvPr id="30" name="TextBox 29"/>
          <p:cNvSpPr txBox="1"/>
          <p:nvPr/>
        </p:nvSpPr>
        <p:spPr>
          <a:xfrm>
            <a:off x="4742343" y="5843967"/>
            <a:ext cx="2235349" cy="646331"/>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Ash storage </a:t>
            </a:r>
          </a:p>
          <a:p>
            <a:pPr defTabSz="609570"/>
            <a:r>
              <a:rPr lang="en-US">
                <a:solidFill>
                  <a:prstClr val="white"/>
                </a:solidFill>
                <a:latin typeface="Segoe UI Semibold" panose="020B0702040204020203" pitchFamily="34" charset="0"/>
                <a:cs typeface="Segoe UI Semibold" panose="020B0702040204020203" pitchFamily="34" charset="0"/>
              </a:rPr>
              <a:t>&amp; load out</a:t>
            </a:r>
          </a:p>
        </p:txBody>
      </p:sp>
      <p:cxnSp>
        <p:nvCxnSpPr>
          <p:cNvPr id="265216" name="Straight Arrow Connector 265215"/>
          <p:cNvCxnSpPr/>
          <p:nvPr/>
        </p:nvCxnSpPr>
        <p:spPr bwMode="auto">
          <a:xfrm flipV="1">
            <a:off x="6163736" y="5459408"/>
            <a:ext cx="584049" cy="532287"/>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5224" name="TextBox 265223"/>
          <p:cNvSpPr txBox="1"/>
          <p:nvPr/>
        </p:nvSpPr>
        <p:spPr>
          <a:xfrm>
            <a:off x="4742343" y="1524203"/>
            <a:ext cx="1574905"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Stacks</a:t>
            </a:r>
          </a:p>
        </p:txBody>
      </p:sp>
      <p:cxnSp>
        <p:nvCxnSpPr>
          <p:cNvPr id="265226" name="Straight Arrow Connector 265225"/>
          <p:cNvCxnSpPr/>
          <p:nvPr/>
        </p:nvCxnSpPr>
        <p:spPr bwMode="auto">
          <a:xfrm flipV="1">
            <a:off x="5725648" y="1585755"/>
            <a:ext cx="995352" cy="184667"/>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1FB02EF5-633D-49F1-9271-B458C9092AE2}"/>
              </a:ext>
            </a:extLst>
          </p:cNvPr>
          <p:cNvSpPr/>
          <p:nvPr/>
        </p:nvSpPr>
        <p:spPr>
          <a:xfrm>
            <a:off x="246709" y="1475301"/>
            <a:ext cx="3993577" cy="4508927"/>
          </a:xfrm>
          <a:prstGeom prst="rect">
            <a:avLst/>
          </a:prstGeom>
        </p:spPr>
        <p:txBody>
          <a:bodyPr wrap="square" lIns="91440" tIns="45720" rIns="91440" bIns="45720" anchor="t">
            <a:spAutoFit/>
          </a:bodyPr>
          <a:lstStyle/>
          <a:p>
            <a:pPr marL="285750" indent="-285750">
              <a:spcBef>
                <a:spcPts val="600"/>
              </a:spcBef>
              <a:spcAft>
                <a:spcPts val="800"/>
              </a:spcAft>
              <a:buFont typeface="Arial"/>
              <a:buChar char="•"/>
            </a:pPr>
            <a:r>
              <a:rPr lang="en-US">
                <a:solidFill>
                  <a:srgbClr val="113C66"/>
                </a:solidFill>
                <a:latin typeface="Segoe UI Semibold" panose="020B0702040204020203" pitchFamily="34" charset="0"/>
                <a:cs typeface="Segoe UI Semibold" panose="020B0702040204020203" pitchFamily="34" charset="0"/>
              </a:rPr>
              <a:t>Urea</a:t>
            </a:r>
            <a:r>
              <a:rPr lang="en-US" b="1">
                <a:solidFill>
                  <a:srgbClr val="113C66"/>
                </a:solidFill>
                <a:latin typeface="Segoe UI" panose="020B0502040204020203" pitchFamily="34" charset="0"/>
                <a:cs typeface="Segoe UI" panose="020B0502040204020203" pitchFamily="34" charset="0"/>
              </a:rPr>
              <a:t> </a:t>
            </a:r>
            <a:r>
              <a:rPr lang="en-US">
                <a:solidFill>
                  <a:srgbClr val="113C66"/>
                </a:solidFill>
                <a:latin typeface="Segoe UI" panose="020B0502040204020203" pitchFamily="34" charset="0"/>
                <a:cs typeface="Segoe UI" panose="020B0502040204020203" pitchFamily="34" charset="0"/>
              </a:rPr>
              <a:t>is injected into the furnace to control </a:t>
            </a:r>
            <a:r>
              <a:rPr lang="en-US">
                <a:solidFill>
                  <a:srgbClr val="113C66"/>
                </a:solidFill>
                <a:latin typeface="Segoe UI Semibold" panose="020B0702040204020203" pitchFamily="34" charset="0"/>
                <a:cs typeface="Segoe UI Semibold" panose="020B0702040204020203" pitchFamily="34" charset="0"/>
              </a:rPr>
              <a:t>nitrogen oxides </a:t>
            </a:r>
            <a:r>
              <a:rPr lang="en-US">
                <a:solidFill>
                  <a:srgbClr val="113C66"/>
                </a:solidFill>
                <a:latin typeface="Segoe UI" panose="020B0502040204020203" pitchFamily="34" charset="0"/>
                <a:cs typeface="Segoe UI" panose="020B0502040204020203" pitchFamily="34" charset="0"/>
              </a:rPr>
              <a:t>emissions. </a:t>
            </a:r>
            <a:endParaRPr lang="en-US">
              <a:cs typeface="Calibri" panose="020F0502020204030204"/>
            </a:endParaRPr>
          </a:p>
          <a:p>
            <a:pPr marL="285750" indent="-285750">
              <a:spcBef>
                <a:spcPts val="600"/>
              </a:spcBef>
              <a:spcAft>
                <a:spcPts val="800"/>
              </a:spcAft>
              <a:buFont typeface="Arial"/>
              <a:buChar char="•"/>
            </a:pPr>
            <a:r>
              <a:rPr lang="en-US">
                <a:solidFill>
                  <a:srgbClr val="113C66"/>
                </a:solidFill>
                <a:latin typeface="Segoe UI Semibold" panose="020B0702040204020203" pitchFamily="34" charset="0"/>
                <a:cs typeface="Segoe UI Semibold" panose="020B0702040204020203" pitchFamily="34" charset="0"/>
              </a:rPr>
              <a:t>Powdered activated carbon </a:t>
            </a:r>
            <a:r>
              <a:rPr lang="en-US">
                <a:solidFill>
                  <a:srgbClr val="113C66"/>
                </a:solidFill>
                <a:latin typeface="Segoe UI" panose="020B0502040204020203" pitchFamily="34" charset="0"/>
                <a:cs typeface="Segoe UI" panose="020B0502040204020203" pitchFamily="34" charset="0"/>
              </a:rPr>
              <a:t>is injected into exhaust gases to remove </a:t>
            </a:r>
            <a:r>
              <a:rPr lang="en-US">
                <a:solidFill>
                  <a:srgbClr val="113C66"/>
                </a:solidFill>
                <a:latin typeface="Segoe UI Semibold" panose="020B0702040204020203" pitchFamily="34" charset="0"/>
                <a:cs typeface="Segoe UI Semibold" panose="020B0702040204020203" pitchFamily="34" charset="0"/>
              </a:rPr>
              <a:t>mercury &amp; dioxins</a:t>
            </a:r>
          </a:p>
          <a:p>
            <a:pPr marL="285750" indent="-285750">
              <a:spcBef>
                <a:spcPts val="600"/>
              </a:spcBef>
              <a:spcAft>
                <a:spcPts val="800"/>
              </a:spcAft>
              <a:buFont typeface="Arial"/>
              <a:buChar char="•"/>
            </a:pPr>
            <a:r>
              <a:rPr lang="en-US">
                <a:solidFill>
                  <a:srgbClr val="113C66"/>
                </a:solidFill>
                <a:latin typeface="Segoe UI" panose="020B0502040204020203" pitchFamily="34" charset="0"/>
                <a:cs typeface="Segoe UI" panose="020B0502040204020203" pitchFamily="34" charset="0"/>
              </a:rPr>
              <a:t>Exhaust gases pass through a </a:t>
            </a:r>
            <a:r>
              <a:rPr lang="en-US">
                <a:solidFill>
                  <a:srgbClr val="113C66"/>
                </a:solidFill>
                <a:latin typeface="Segoe UI Semibold" panose="020B0702040204020203" pitchFamily="34" charset="0"/>
                <a:cs typeface="Segoe UI Semibold" panose="020B0702040204020203" pitchFamily="34" charset="0"/>
              </a:rPr>
              <a:t>dry scrubber</a:t>
            </a:r>
            <a:r>
              <a:rPr lang="en-US">
                <a:solidFill>
                  <a:srgbClr val="113C66"/>
                </a:solidFill>
                <a:latin typeface="Segoe UI" panose="020B0502040204020203" pitchFamily="34" charset="0"/>
                <a:cs typeface="Segoe UI" panose="020B0502040204020203" pitchFamily="34" charset="0"/>
              </a:rPr>
              <a:t>, where a hydrated lime slurry (alkaline) is injected to control </a:t>
            </a:r>
            <a:r>
              <a:rPr lang="en-US">
                <a:solidFill>
                  <a:srgbClr val="113C66"/>
                </a:solidFill>
                <a:latin typeface="Segoe UI Semibold" panose="020B0702040204020203" pitchFamily="34" charset="0"/>
                <a:cs typeface="Segoe UI Semibold" panose="020B0702040204020203" pitchFamily="34" charset="0"/>
              </a:rPr>
              <a:t>sulfur dioxide and hydrogen chloride </a:t>
            </a:r>
            <a:r>
              <a:rPr lang="en-US">
                <a:solidFill>
                  <a:srgbClr val="113C66"/>
                </a:solidFill>
                <a:latin typeface="Segoe UI" panose="020B0502040204020203" pitchFamily="34" charset="0"/>
                <a:cs typeface="Segoe UI" panose="020B0502040204020203" pitchFamily="34" charset="0"/>
              </a:rPr>
              <a:t>(acid gases)</a:t>
            </a:r>
          </a:p>
          <a:p>
            <a:pPr marL="285750" indent="-285750">
              <a:spcBef>
                <a:spcPts val="600"/>
              </a:spcBef>
              <a:spcAft>
                <a:spcPts val="800"/>
              </a:spcAft>
              <a:buFont typeface="Arial"/>
              <a:buChar char="•"/>
            </a:pPr>
            <a:r>
              <a:rPr lang="en-US">
                <a:solidFill>
                  <a:srgbClr val="113C66"/>
                </a:solidFill>
                <a:latin typeface="Segoe UI" panose="020B0502040204020203" pitchFamily="34" charset="0"/>
                <a:cs typeface="Segoe UI" panose="020B0502040204020203" pitchFamily="34" charset="0"/>
              </a:rPr>
              <a:t>Exhaust gases pass through </a:t>
            </a:r>
            <a:r>
              <a:rPr lang="en-US">
                <a:solidFill>
                  <a:srgbClr val="113C66"/>
                </a:solidFill>
                <a:latin typeface="Segoe UI Semibold" panose="020B0702040204020203" pitchFamily="34" charset="0"/>
                <a:cs typeface="Segoe UI Semibold" panose="020B0702040204020203" pitchFamily="34" charset="0"/>
              </a:rPr>
              <a:t>fabric</a:t>
            </a:r>
            <a:r>
              <a:rPr lang="en-US" b="1">
                <a:solidFill>
                  <a:srgbClr val="113C66"/>
                </a:solidFill>
                <a:latin typeface="Segoe UI" panose="020B0502040204020203" pitchFamily="34" charset="0"/>
                <a:cs typeface="Segoe UI" panose="020B0502040204020203" pitchFamily="34" charset="0"/>
              </a:rPr>
              <a:t> filters</a:t>
            </a:r>
            <a:r>
              <a:rPr lang="en-US">
                <a:solidFill>
                  <a:srgbClr val="113C66"/>
                </a:solidFill>
                <a:latin typeface="Segoe UI" panose="020B0502040204020203" pitchFamily="34" charset="0"/>
                <a:cs typeface="Segoe UI" panose="020B0502040204020203" pitchFamily="34" charset="0"/>
              </a:rPr>
              <a:t> (3,328 bags, 8”x20’ </a:t>
            </a:r>
            <a:r>
              <a:rPr lang="en-US" err="1">
                <a:solidFill>
                  <a:srgbClr val="113C66"/>
                </a:solidFill>
                <a:latin typeface="Segoe UI" panose="020B0502040204020203" pitchFamily="34" charset="0"/>
                <a:cs typeface="Segoe UI" panose="020B0502040204020203" pitchFamily="34" charset="0"/>
              </a:rPr>
              <a:t>ea</a:t>
            </a:r>
            <a:r>
              <a:rPr lang="en-US">
                <a:solidFill>
                  <a:srgbClr val="113C66"/>
                </a:solidFill>
                <a:latin typeface="Segoe UI" panose="020B0502040204020203" pitchFamily="34" charset="0"/>
                <a:cs typeface="Segoe UI" panose="020B0502040204020203" pitchFamily="34" charset="0"/>
              </a:rPr>
              <a:t>) to remove </a:t>
            </a:r>
            <a:r>
              <a:rPr lang="en-US">
                <a:solidFill>
                  <a:srgbClr val="113C66"/>
                </a:solidFill>
                <a:latin typeface="Segoe UI Semibold" panose="020B0702040204020203" pitchFamily="34" charset="0"/>
                <a:cs typeface="Segoe UI Semibold" panose="020B0702040204020203" pitchFamily="34" charset="0"/>
              </a:rPr>
              <a:t>particulate matter, metals and dioxins</a:t>
            </a:r>
          </a:p>
        </p:txBody>
      </p:sp>
      <p:sp>
        <p:nvSpPr>
          <p:cNvPr id="8" name="Rectangle 7">
            <a:extLst>
              <a:ext uri="{FF2B5EF4-FFF2-40B4-BE49-F238E27FC236}">
                <a16:creationId xmlns:a16="http://schemas.microsoft.com/office/drawing/2014/main" id="{69593CED-8A8D-4B11-AAE8-9A08319A4984}"/>
              </a:ext>
            </a:extLst>
          </p:cNvPr>
          <p:cNvSpPr/>
          <p:nvPr/>
        </p:nvSpPr>
        <p:spPr>
          <a:xfrm>
            <a:off x="0" y="0"/>
            <a:ext cx="12192000" cy="1088515"/>
          </a:xfrm>
          <a:prstGeom prst="rect">
            <a:avLst/>
          </a:prstGeom>
          <a:solidFill>
            <a:srgbClr val="0058A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en-US" sz="4400">
                <a:latin typeface="Segoe UI Light"/>
                <a:cs typeface="Segoe UI Light"/>
              </a:rPr>
              <a:t> State-of-the-art air emission control technology</a:t>
            </a:r>
            <a:endParaRPr lang="en-US">
              <a:latin typeface="Segoe UI Light"/>
            </a:endParaRPr>
          </a:p>
        </p:txBody>
      </p:sp>
    </p:spTree>
    <p:extLst>
      <p:ext uri="{BB962C8B-B14F-4D97-AF65-F5344CB8AC3E}">
        <p14:creationId xmlns:p14="http://schemas.microsoft.com/office/powerpoint/2010/main" val="296531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4F5FBF7-354F-41FE-A959-0AAEA02F510B}"/>
              </a:ext>
            </a:extLst>
          </p:cNvPr>
          <p:cNvSpPr>
            <a:spLocks noGrp="1"/>
          </p:cNvSpPr>
          <p:nvPr>
            <p:ph type="title"/>
          </p:nvPr>
        </p:nvSpPr>
        <p:spPr>
          <a:xfrm>
            <a:off x="304800" y="485775"/>
            <a:ext cx="2371725" cy="5256999"/>
          </a:xfrm>
        </p:spPr>
        <p:txBody>
          <a:bodyPr/>
          <a:lstStyle/>
          <a:p>
            <a:r>
              <a:rPr lang="en-US" dirty="0"/>
              <a:t>Reference tracts for following figures</a:t>
            </a:r>
          </a:p>
        </p:txBody>
      </p:sp>
      <p:pic>
        <p:nvPicPr>
          <p:cNvPr id="3" name="Picture 2">
            <a:extLst>
              <a:ext uri="{FF2B5EF4-FFF2-40B4-BE49-F238E27FC236}">
                <a16:creationId xmlns:a16="http://schemas.microsoft.com/office/drawing/2014/main" id="{5408D880-546E-4D1B-A81D-C1CD4E2945B7}"/>
              </a:ext>
            </a:extLst>
          </p:cNvPr>
          <p:cNvPicPr>
            <a:picLocks noChangeAspect="1"/>
          </p:cNvPicPr>
          <p:nvPr/>
        </p:nvPicPr>
        <p:blipFill>
          <a:blip r:embed="rId3"/>
          <a:stretch>
            <a:fillRect/>
          </a:stretch>
        </p:blipFill>
        <p:spPr>
          <a:xfrm>
            <a:off x="3252309" y="150668"/>
            <a:ext cx="8856564" cy="6556664"/>
          </a:xfrm>
          <a:prstGeom prst="rect">
            <a:avLst/>
          </a:prstGeom>
        </p:spPr>
      </p:pic>
    </p:spTree>
    <p:extLst>
      <p:ext uri="{BB962C8B-B14F-4D97-AF65-F5344CB8AC3E}">
        <p14:creationId xmlns:p14="http://schemas.microsoft.com/office/powerpoint/2010/main" val="3087914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 </a:t>
            </a:r>
            <a:br>
              <a:rPr lang="en-US" sz="4000"/>
            </a:br>
            <a:r>
              <a:rPr lang="en-US" sz="4000"/>
              <a:t>1262 – North Loop</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2" name="TextBox 1">
            <a:extLst>
              <a:ext uri="{FF2B5EF4-FFF2-40B4-BE49-F238E27FC236}">
                <a16:creationId xmlns:a16="http://schemas.microsoft.com/office/drawing/2014/main" id="{D275FC62-160E-1D4B-9372-39155508B6A2}"/>
              </a:ext>
            </a:extLst>
          </p:cNvPr>
          <p:cNvSpPr txBox="1"/>
          <p:nvPr/>
        </p:nvSpPr>
        <p:spPr>
          <a:xfrm>
            <a:off x="2324986" y="1905694"/>
            <a:ext cx="1292341" cy="369332"/>
          </a:xfrm>
          <a:prstGeom prst="rect">
            <a:avLst/>
          </a:prstGeom>
          <a:noFill/>
        </p:spPr>
        <p:txBody>
          <a:bodyPr wrap="none" rtlCol="0">
            <a:spAutoFit/>
          </a:bodyPr>
          <a:lstStyle/>
          <a:p>
            <a:r>
              <a:rPr lang="en-US">
                <a:latin typeface="Segoe UI Light" panose="020B0502040204020203" pitchFamily="34" charset="0"/>
                <a:cs typeface="Segoe UI Light" panose="020B0502040204020203" pitchFamily="34" charset="0"/>
              </a:rPr>
              <a:t>Cancer Risk</a:t>
            </a:r>
          </a:p>
        </p:txBody>
      </p:sp>
      <p:sp>
        <p:nvSpPr>
          <p:cNvPr id="7" name="TextBox 6">
            <a:extLst>
              <a:ext uri="{FF2B5EF4-FFF2-40B4-BE49-F238E27FC236}">
                <a16:creationId xmlns:a16="http://schemas.microsoft.com/office/drawing/2014/main" id="{0B486A85-32F6-4D45-AE17-2588F6AD8AFD}"/>
              </a:ext>
            </a:extLst>
          </p:cNvPr>
          <p:cNvSpPr txBox="1"/>
          <p:nvPr/>
        </p:nvSpPr>
        <p:spPr>
          <a:xfrm>
            <a:off x="7971384" y="1905694"/>
            <a:ext cx="1669047" cy="369332"/>
          </a:xfrm>
          <a:prstGeom prst="rect">
            <a:avLst/>
          </a:prstGeom>
          <a:noFill/>
        </p:spPr>
        <p:txBody>
          <a:bodyPr wrap="none" rtlCol="0">
            <a:spAutoFit/>
          </a:bodyPr>
          <a:lstStyle/>
          <a:p>
            <a:r>
              <a:rPr lang="en-US">
                <a:latin typeface="Segoe UI Light" panose="020B0502040204020203" pitchFamily="34" charset="0"/>
                <a:cs typeface="Segoe UI Light" panose="020B0502040204020203" pitchFamily="34" charset="0"/>
              </a:rPr>
              <a:t>Noncancer Risk</a:t>
            </a:r>
          </a:p>
        </p:txBody>
      </p:sp>
      <p:pic>
        <p:nvPicPr>
          <p:cNvPr id="10" name="Picture 9">
            <a:extLst>
              <a:ext uri="{FF2B5EF4-FFF2-40B4-BE49-F238E27FC236}">
                <a16:creationId xmlns:a16="http://schemas.microsoft.com/office/drawing/2014/main" id="{00DB6AB7-E451-4608-8D23-7E4518CD375A}"/>
              </a:ext>
            </a:extLst>
          </p:cNvPr>
          <p:cNvPicPr>
            <a:picLocks noChangeAspect="1"/>
          </p:cNvPicPr>
          <p:nvPr/>
        </p:nvPicPr>
        <p:blipFill>
          <a:blip r:embed="rId3"/>
          <a:stretch>
            <a:fillRect/>
          </a:stretch>
        </p:blipFill>
        <p:spPr>
          <a:xfrm>
            <a:off x="536521" y="2427742"/>
            <a:ext cx="5199353" cy="3407979"/>
          </a:xfrm>
          <a:prstGeom prst="rect">
            <a:avLst/>
          </a:prstGeom>
        </p:spPr>
      </p:pic>
      <p:pic>
        <p:nvPicPr>
          <p:cNvPr id="12" name="Picture 11">
            <a:extLst>
              <a:ext uri="{FF2B5EF4-FFF2-40B4-BE49-F238E27FC236}">
                <a16:creationId xmlns:a16="http://schemas.microsoft.com/office/drawing/2014/main" id="{6AE0547C-0139-4412-B6D2-0E95404D0A6B}"/>
              </a:ext>
            </a:extLst>
          </p:cNvPr>
          <p:cNvPicPr>
            <a:picLocks noChangeAspect="1"/>
          </p:cNvPicPr>
          <p:nvPr/>
        </p:nvPicPr>
        <p:blipFill>
          <a:blip r:embed="rId4"/>
          <a:stretch>
            <a:fillRect/>
          </a:stretch>
        </p:blipFill>
        <p:spPr>
          <a:xfrm>
            <a:off x="6154411" y="2397727"/>
            <a:ext cx="5252492" cy="3437994"/>
          </a:xfrm>
          <a:prstGeom prst="rect">
            <a:avLst/>
          </a:prstGeom>
        </p:spPr>
      </p:pic>
    </p:spTree>
    <p:extLst>
      <p:ext uri="{BB962C8B-B14F-4D97-AF65-F5344CB8AC3E}">
        <p14:creationId xmlns:p14="http://schemas.microsoft.com/office/powerpoint/2010/main" val="4221777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a:t>
            </a:r>
            <a:br>
              <a:rPr lang="en-US" sz="4000"/>
            </a:br>
            <a:r>
              <a:rPr lang="en-US" sz="4000"/>
              <a:t>1034 – Sumner Glenwood</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6" name="TextBox 5">
            <a:extLst>
              <a:ext uri="{FF2B5EF4-FFF2-40B4-BE49-F238E27FC236}">
                <a16:creationId xmlns:a16="http://schemas.microsoft.com/office/drawing/2014/main" id="{185AF261-695F-0445-B2CF-9AD3098C21B1}"/>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7" name="TextBox 6">
            <a:extLst>
              <a:ext uri="{FF2B5EF4-FFF2-40B4-BE49-F238E27FC236}">
                <a16:creationId xmlns:a16="http://schemas.microsoft.com/office/drawing/2014/main" id="{842105D6-8640-EB43-832A-EBE96E1489D1}"/>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10" name="Picture 9">
            <a:extLst>
              <a:ext uri="{FF2B5EF4-FFF2-40B4-BE49-F238E27FC236}">
                <a16:creationId xmlns:a16="http://schemas.microsoft.com/office/drawing/2014/main" id="{E907E0C8-778D-4F3A-8879-43993F9205A5}"/>
              </a:ext>
            </a:extLst>
          </p:cNvPr>
          <p:cNvPicPr>
            <a:picLocks noChangeAspect="1"/>
          </p:cNvPicPr>
          <p:nvPr/>
        </p:nvPicPr>
        <p:blipFill>
          <a:blip r:embed="rId3"/>
          <a:stretch>
            <a:fillRect/>
          </a:stretch>
        </p:blipFill>
        <p:spPr>
          <a:xfrm>
            <a:off x="520296" y="2315370"/>
            <a:ext cx="5268439" cy="3448432"/>
          </a:xfrm>
          <a:prstGeom prst="rect">
            <a:avLst/>
          </a:prstGeom>
        </p:spPr>
      </p:pic>
      <p:pic>
        <p:nvPicPr>
          <p:cNvPr id="12" name="Picture 11">
            <a:extLst>
              <a:ext uri="{FF2B5EF4-FFF2-40B4-BE49-F238E27FC236}">
                <a16:creationId xmlns:a16="http://schemas.microsoft.com/office/drawing/2014/main" id="{6DDDACBD-A020-4CB0-906F-E4174DAC5F64}"/>
              </a:ext>
            </a:extLst>
          </p:cNvPr>
          <p:cNvPicPr>
            <a:picLocks noChangeAspect="1"/>
          </p:cNvPicPr>
          <p:nvPr/>
        </p:nvPicPr>
        <p:blipFill>
          <a:blip r:embed="rId4"/>
          <a:stretch>
            <a:fillRect/>
          </a:stretch>
        </p:blipFill>
        <p:spPr>
          <a:xfrm>
            <a:off x="6161236" y="2315370"/>
            <a:ext cx="5268439" cy="3448432"/>
          </a:xfrm>
          <a:prstGeom prst="rect">
            <a:avLst/>
          </a:prstGeom>
        </p:spPr>
      </p:pic>
    </p:spTree>
    <p:extLst>
      <p:ext uri="{BB962C8B-B14F-4D97-AF65-F5344CB8AC3E}">
        <p14:creationId xmlns:p14="http://schemas.microsoft.com/office/powerpoint/2010/main" val="88066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fontScale="90000"/>
          </a:bodyPr>
          <a:lstStyle/>
          <a:p>
            <a:pPr algn="ctr"/>
            <a:r>
              <a:rPr lang="en-US" sz="4000"/>
              <a:t>Result of risk analysis by census tract </a:t>
            </a:r>
            <a:br>
              <a:rPr lang="en-US" sz="4000"/>
            </a:br>
            <a:r>
              <a:rPr lang="en-US" sz="4000"/>
              <a:t>1036 – St. Anthony West/Nicollet Island-East Bank</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6" name="TextBox 5">
            <a:extLst>
              <a:ext uri="{FF2B5EF4-FFF2-40B4-BE49-F238E27FC236}">
                <a16:creationId xmlns:a16="http://schemas.microsoft.com/office/drawing/2014/main" id="{EB2F4987-813C-1148-80CA-26DABADCC372}"/>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7" name="TextBox 6">
            <a:extLst>
              <a:ext uri="{FF2B5EF4-FFF2-40B4-BE49-F238E27FC236}">
                <a16:creationId xmlns:a16="http://schemas.microsoft.com/office/drawing/2014/main" id="{D592F7BD-6444-8347-A25D-009CB59229A8}"/>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14" name="Picture 13">
            <a:extLst>
              <a:ext uri="{FF2B5EF4-FFF2-40B4-BE49-F238E27FC236}">
                <a16:creationId xmlns:a16="http://schemas.microsoft.com/office/drawing/2014/main" id="{5FD4BC8B-DA72-427F-BE4F-1C8A92D7A216}"/>
              </a:ext>
            </a:extLst>
          </p:cNvPr>
          <p:cNvPicPr>
            <a:picLocks noChangeAspect="1"/>
          </p:cNvPicPr>
          <p:nvPr/>
        </p:nvPicPr>
        <p:blipFill>
          <a:blip r:embed="rId3"/>
          <a:stretch>
            <a:fillRect/>
          </a:stretch>
        </p:blipFill>
        <p:spPr>
          <a:xfrm>
            <a:off x="376187" y="2275026"/>
            <a:ext cx="5443194" cy="3567808"/>
          </a:xfrm>
          <a:prstGeom prst="rect">
            <a:avLst/>
          </a:prstGeom>
        </p:spPr>
      </p:pic>
      <p:pic>
        <p:nvPicPr>
          <p:cNvPr id="15" name="Picture 14">
            <a:extLst>
              <a:ext uri="{FF2B5EF4-FFF2-40B4-BE49-F238E27FC236}">
                <a16:creationId xmlns:a16="http://schemas.microsoft.com/office/drawing/2014/main" id="{0C1E64CB-59CC-4DB0-AF35-E68D1C9B98AB}"/>
              </a:ext>
            </a:extLst>
          </p:cNvPr>
          <p:cNvPicPr>
            <a:picLocks noChangeAspect="1"/>
          </p:cNvPicPr>
          <p:nvPr/>
        </p:nvPicPr>
        <p:blipFill>
          <a:blip r:embed="rId4"/>
          <a:stretch>
            <a:fillRect/>
          </a:stretch>
        </p:blipFill>
        <p:spPr>
          <a:xfrm>
            <a:off x="6193097" y="2275026"/>
            <a:ext cx="5462490" cy="3567808"/>
          </a:xfrm>
          <a:prstGeom prst="rect">
            <a:avLst/>
          </a:prstGeom>
        </p:spPr>
      </p:pic>
    </p:spTree>
    <p:extLst>
      <p:ext uri="{BB962C8B-B14F-4D97-AF65-F5344CB8AC3E}">
        <p14:creationId xmlns:p14="http://schemas.microsoft.com/office/powerpoint/2010/main" val="176426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 </a:t>
            </a:r>
            <a:br>
              <a:rPr lang="en-US" sz="4000"/>
            </a:br>
            <a:r>
              <a:rPr lang="en-US" sz="4000"/>
              <a:t>1261 – Downtown West/East</a:t>
            </a:r>
          </a:p>
        </p:txBody>
      </p:sp>
      <p:sp>
        <p:nvSpPr>
          <p:cNvPr id="14" name="TextBox 13">
            <a:extLst>
              <a:ext uri="{FF2B5EF4-FFF2-40B4-BE49-F238E27FC236}">
                <a16:creationId xmlns:a16="http://schemas.microsoft.com/office/drawing/2014/main" id="{71D1DAF2-51FB-49FD-846E-2A7330DAADEF}"/>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7" name="TextBox 6">
            <a:extLst>
              <a:ext uri="{FF2B5EF4-FFF2-40B4-BE49-F238E27FC236}">
                <a16:creationId xmlns:a16="http://schemas.microsoft.com/office/drawing/2014/main" id="{365561B4-AFA1-D349-8F11-7C3C7C52B2EF}"/>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8" name="TextBox 7">
            <a:extLst>
              <a:ext uri="{FF2B5EF4-FFF2-40B4-BE49-F238E27FC236}">
                <a16:creationId xmlns:a16="http://schemas.microsoft.com/office/drawing/2014/main" id="{C20BEB49-28DC-1345-8665-ABC076F503C0}"/>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12" name="Picture 11">
            <a:extLst>
              <a:ext uri="{FF2B5EF4-FFF2-40B4-BE49-F238E27FC236}">
                <a16:creationId xmlns:a16="http://schemas.microsoft.com/office/drawing/2014/main" id="{9DAD48AF-362F-465B-9FD8-AD2B2EDAB2D7}"/>
              </a:ext>
            </a:extLst>
          </p:cNvPr>
          <p:cNvPicPr>
            <a:picLocks noChangeAspect="1"/>
          </p:cNvPicPr>
          <p:nvPr/>
        </p:nvPicPr>
        <p:blipFill>
          <a:blip r:embed="rId3"/>
          <a:stretch>
            <a:fillRect/>
          </a:stretch>
        </p:blipFill>
        <p:spPr>
          <a:xfrm>
            <a:off x="302540" y="2328818"/>
            <a:ext cx="5539592" cy="3447512"/>
          </a:xfrm>
          <a:prstGeom prst="rect">
            <a:avLst/>
          </a:prstGeom>
        </p:spPr>
      </p:pic>
      <p:pic>
        <p:nvPicPr>
          <p:cNvPr id="13" name="Picture 12">
            <a:extLst>
              <a:ext uri="{FF2B5EF4-FFF2-40B4-BE49-F238E27FC236}">
                <a16:creationId xmlns:a16="http://schemas.microsoft.com/office/drawing/2014/main" id="{EFEA23EA-63EF-4BB7-BC4F-98854A45EA53}"/>
              </a:ext>
            </a:extLst>
          </p:cNvPr>
          <p:cNvPicPr>
            <a:picLocks noChangeAspect="1"/>
          </p:cNvPicPr>
          <p:nvPr/>
        </p:nvPicPr>
        <p:blipFill>
          <a:blip r:embed="rId4"/>
          <a:stretch>
            <a:fillRect/>
          </a:stretch>
        </p:blipFill>
        <p:spPr>
          <a:xfrm>
            <a:off x="6106275" y="2328818"/>
            <a:ext cx="5551453" cy="3447512"/>
          </a:xfrm>
          <a:prstGeom prst="rect">
            <a:avLst/>
          </a:prstGeom>
        </p:spPr>
      </p:pic>
    </p:spTree>
    <p:extLst>
      <p:ext uri="{BB962C8B-B14F-4D97-AF65-F5344CB8AC3E}">
        <p14:creationId xmlns:p14="http://schemas.microsoft.com/office/powerpoint/2010/main" val="1671341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a:t>
            </a:r>
            <a:br>
              <a:rPr lang="en-US" sz="4000"/>
            </a:br>
            <a:r>
              <a:rPr lang="en-US" sz="4000"/>
              <a:t>1052.01 – Loring Park</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7" name="TextBox 6">
            <a:extLst>
              <a:ext uri="{FF2B5EF4-FFF2-40B4-BE49-F238E27FC236}">
                <a16:creationId xmlns:a16="http://schemas.microsoft.com/office/drawing/2014/main" id="{87E16BFE-9D28-8649-B92A-9986DFC4225B}"/>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8" name="TextBox 7">
            <a:extLst>
              <a:ext uri="{FF2B5EF4-FFF2-40B4-BE49-F238E27FC236}">
                <a16:creationId xmlns:a16="http://schemas.microsoft.com/office/drawing/2014/main" id="{7F3DD6F5-760E-6C47-AD8D-0E15A5B6EE01}"/>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5" name="Picture 4">
            <a:extLst>
              <a:ext uri="{FF2B5EF4-FFF2-40B4-BE49-F238E27FC236}">
                <a16:creationId xmlns:a16="http://schemas.microsoft.com/office/drawing/2014/main" id="{252D1CF1-1AB4-46D6-B4FC-46A363656B42}"/>
              </a:ext>
            </a:extLst>
          </p:cNvPr>
          <p:cNvPicPr>
            <a:picLocks noChangeAspect="1"/>
          </p:cNvPicPr>
          <p:nvPr/>
        </p:nvPicPr>
        <p:blipFill>
          <a:blip r:embed="rId3"/>
          <a:stretch>
            <a:fillRect/>
          </a:stretch>
        </p:blipFill>
        <p:spPr>
          <a:xfrm>
            <a:off x="376186" y="2287846"/>
            <a:ext cx="5346962" cy="3499829"/>
          </a:xfrm>
          <a:prstGeom prst="rect">
            <a:avLst/>
          </a:prstGeom>
        </p:spPr>
      </p:pic>
      <p:pic>
        <p:nvPicPr>
          <p:cNvPr id="9" name="Picture 8">
            <a:extLst>
              <a:ext uri="{FF2B5EF4-FFF2-40B4-BE49-F238E27FC236}">
                <a16:creationId xmlns:a16="http://schemas.microsoft.com/office/drawing/2014/main" id="{577626FE-5F5C-4C4C-9D62-3DDF59C8A4B5}"/>
              </a:ext>
            </a:extLst>
          </p:cNvPr>
          <p:cNvPicPr>
            <a:picLocks noChangeAspect="1"/>
          </p:cNvPicPr>
          <p:nvPr/>
        </p:nvPicPr>
        <p:blipFill>
          <a:blip r:embed="rId4"/>
          <a:stretch>
            <a:fillRect/>
          </a:stretch>
        </p:blipFill>
        <p:spPr>
          <a:xfrm>
            <a:off x="6100668" y="2275026"/>
            <a:ext cx="5378038" cy="3512649"/>
          </a:xfrm>
          <a:prstGeom prst="rect">
            <a:avLst/>
          </a:prstGeom>
        </p:spPr>
      </p:pic>
    </p:spTree>
    <p:extLst>
      <p:ext uri="{BB962C8B-B14F-4D97-AF65-F5344CB8AC3E}">
        <p14:creationId xmlns:p14="http://schemas.microsoft.com/office/powerpoint/2010/main" val="3695525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a:t>
            </a:r>
            <a:br>
              <a:rPr lang="en-US" sz="4000"/>
            </a:br>
            <a:r>
              <a:rPr lang="en-US" sz="4000"/>
              <a:t>1028 – Near North/Willard-Hay</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7" name="TextBox 6">
            <a:extLst>
              <a:ext uri="{FF2B5EF4-FFF2-40B4-BE49-F238E27FC236}">
                <a16:creationId xmlns:a16="http://schemas.microsoft.com/office/drawing/2014/main" id="{FFF64675-F8CA-594A-A019-3C5636AF2C52}"/>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8" name="TextBox 7">
            <a:extLst>
              <a:ext uri="{FF2B5EF4-FFF2-40B4-BE49-F238E27FC236}">
                <a16:creationId xmlns:a16="http://schemas.microsoft.com/office/drawing/2014/main" id="{46C53AFF-9EF1-6D49-8AF1-878A0DF40CE6}"/>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2" name="Picture 1">
            <a:extLst>
              <a:ext uri="{FF2B5EF4-FFF2-40B4-BE49-F238E27FC236}">
                <a16:creationId xmlns:a16="http://schemas.microsoft.com/office/drawing/2014/main" id="{3CB7E341-5E6B-44D0-8A09-60DAF3EDEDE8}"/>
              </a:ext>
            </a:extLst>
          </p:cNvPr>
          <p:cNvPicPr>
            <a:picLocks noChangeAspect="1"/>
          </p:cNvPicPr>
          <p:nvPr/>
        </p:nvPicPr>
        <p:blipFill>
          <a:blip r:embed="rId3"/>
          <a:stretch>
            <a:fillRect/>
          </a:stretch>
        </p:blipFill>
        <p:spPr>
          <a:xfrm>
            <a:off x="438531" y="2275026"/>
            <a:ext cx="5359729" cy="3508186"/>
          </a:xfrm>
          <a:prstGeom prst="rect">
            <a:avLst/>
          </a:prstGeom>
        </p:spPr>
      </p:pic>
      <p:pic>
        <p:nvPicPr>
          <p:cNvPr id="3" name="Picture 2">
            <a:extLst>
              <a:ext uri="{FF2B5EF4-FFF2-40B4-BE49-F238E27FC236}">
                <a16:creationId xmlns:a16="http://schemas.microsoft.com/office/drawing/2014/main" id="{0908BBB0-63FB-4BF7-8DC6-C7F6F95D13A8}"/>
              </a:ext>
            </a:extLst>
          </p:cNvPr>
          <p:cNvPicPr>
            <a:picLocks noChangeAspect="1"/>
          </p:cNvPicPr>
          <p:nvPr/>
        </p:nvPicPr>
        <p:blipFill>
          <a:blip r:embed="rId4"/>
          <a:stretch>
            <a:fillRect/>
          </a:stretch>
        </p:blipFill>
        <p:spPr>
          <a:xfrm>
            <a:off x="6276662" y="2275026"/>
            <a:ext cx="5371205" cy="3508186"/>
          </a:xfrm>
          <a:prstGeom prst="rect">
            <a:avLst/>
          </a:prstGeom>
        </p:spPr>
      </p:pic>
    </p:spTree>
    <p:extLst>
      <p:ext uri="{BB962C8B-B14F-4D97-AF65-F5344CB8AC3E}">
        <p14:creationId xmlns:p14="http://schemas.microsoft.com/office/powerpoint/2010/main" val="524973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9C1A-3432-4F4F-BE56-1DC00B5DA917}"/>
              </a:ext>
            </a:extLst>
          </p:cNvPr>
          <p:cNvSpPr>
            <a:spLocks noGrp="1"/>
          </p:cNvSpPr>
          <p:nvPr>
            <p:ph type="title"/>
          </p:nvPr>
        </p:nvSpPr>
        <p:spPr>
          <a:xfrm>
            <a:off x="838199" y="114868"/>
            <a:ext cx="10053587" cy="1325563"/>
          </a:xfrm>
        </p:spPr>
        <p:txBody>
          <a:bodyPr>
            <a:normAutofit/>
          </a:bodyPr>
          <a:lstStyle/>
          <a:p>
            <a:r>
              <a:rPr lang="en-US">
                <a:latin typeface="Segoe UI Semilight" panose="020B0402040204020203" pitchFamily="34" charset="0"/>
                <a:cs typeface="Segoe UI Semilight" panose="020B0402040204020203" pitchFamily="34" charset="0"/>
              </a:rPr>
              <a:t>Conclusions</a:t>
            </a:r>
          </a:p>
        </p:txBody>
      </p:sp>
      <p:sp>
        <p:nvSpPr>
          <p:cNvPr id="4" name="Content Placeholder 3">
            <a:extLst>
              <a:ext uri="{FF2B5EF4-FFF2-40B4-BE49-F238E27FC236}">
                <a16:creationId xmlns:a16="http://schemas.microsoft.com/office/drawing/2014/main" id="{DA33C5D4-1D43-451F-AD25-2FEC9712EDCC}"/>
              </a:ext>
            </a:extLst>
          </p:cNvPr>
          <p:cNvSpPr>
            <a:spLocks noGrp="1"/>
          </p:cNvSpPr>
          <p:nvPr>
            <p:ph sz="quarter" idx="13"/>
          </p:nvPr>
        </p:nvSpPr>
        <p:spPr>
          <a:xfrm>
            <a:off x="820947" y="2222205"/>
            <a:ext cx="10515600" cy="2873669"/>
          </a:xfrm>
        </p:spPr>
        <p:txBody>
          <a:bodyPr>
            <a:normAutofit fontScale="85000" lnSpcReduction="20000"/>
          </a:bodyPr>
          <a:lstStyle/>
          <a:p>
            <a:pPr marL="514350" indent="-514350">
              <a:buFont typeface="+mj-lt"/>
              <a:buAutoNum type="arabicPeriod"/>
            </a:pPr>
            <a:r>
              <a:rPr lang="en-US"/>
              <a:t>The cancer and non-cancer risks from HERC emissions by themselves are well below Minnesota Department of Health incremental risk thresholds</a:t>
            </a:r>
          </a:p>
          <a:p>
            <a:pPr marL="514350" indent="-514350">
              <a:buFont typeface="+mj-lt"/>
              <a:buAutoNum type="arabicPeriod"/>
            </a:pPr>
            <a:r>
              <a:rPr lang="en-US"/>
              <a:t>Emissions from mobile and non–point sources pose much higher risks to human health than emissions from HERC </a:t>
            </a:r>
          </a:p>
          <a:p>
            <a:pPr marL="514350" indent="-514350">
              <a:buFont typeface="+mj-lt"/>
              <a:buAutoNum type="arabicPeriod"/>
            </a:pPr>
            <a:r>
              <a:rPr lang="en-US"/>
              <a:t>HERC is not likely to cause more harmful cancer or non-</a:t>
            </a:r>
            <a:br>
              <a:rPr lang="en-US"/>
            </a:br>
            <a:r>
              <a:rPr lang="en-US"/>
              <a:t>cancer health effects in one part of the community than another </a:t>
            </a:r>
            <a:br>
              <a:rPr lang="en-US"/>
            </a:br>
            <a:r>
              <a:rPr lang="en-US"/>
              <a:t>(equally low impact on surrounding communities) </a:t>
            </a:r>
          </a:p>
          <a:p>
            <a:pPr marL="514350" indent="-514350">
              <a:buFont typeface="+mj-lt"/>
              <a:buAutoNum type="arabicPeriod"/>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095631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6CB0-F001-4A08-B15F-25764EC6131A}"/>
              </a:ext>
            </a:extLst>
          </p:cNvPr>
          <p:cNvSpPr>
            <a:spLocks noGrp="1"/>
          </p:cNvSpPr>
          <p:nvPr>
            <p:ph type="title"/>
          </p:nvPr>
        </p:nvSpPr>
        <p:spPr>
          <a:xfrm>
            <a:off x="838199" y="83695"/>
            <a:ext cx="10053587" cy="1325563"/>
          </a:xfrm>
        </p:spPr>
        <p:txBody>
          <a:bodyPr/>
          <a:lstStyle/>
          <a:p>
            <a:r>
              <a:rPr lang="en-US"/>
              <a:t>References</a:t>
            </a:r>
          </a:p>
        </p:txBody>
      </p:sp>
      <p:sp>
        <p:nvSpPr>
          <p:cNvPr id="3" name="Content Placeholder 2">
            <a:extLst>
              <a:ext uri="{FF2B5EF4-FFF2-40B4-BE49-F238E27FC236}">
                <a16:creationId xmlns:a16="http://schemas.microsoft.com/office/drawing/2014/main" id="{3F2585E0-A0AF-4156-8EAD-008604F9BFAD}"/>
              </a:ext>
            </a:extLst>
          </p:cNvPr>
          <p:cNvSpPr>
            <a:spLocks noGrp="1"/>
          </p:cNvSpPr>
          <p:nvPr>
            <p:ph sz="quarter" idx="13"/>
          </p:nvPr>
        </p:nvSpPr>
        <p:spPr>
          <a:xfrm>
            <a:off x="155863" y="1838325"/>
            <a:ext cx="11907981" cy="4904807"/>
          </a:xfrm>
        </p:spPr>
        <p:txBody>
          <a:bodyPr>
            <a:noAutofit/>
          </a:bodyPr>
          <a:lstStyle/>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MDH. 2018. Brief Update on Cancer Occurrence in East Metro Communities.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https://www.health.state.mn.us/data/mcrs/docs/rpteastmetro.pdf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Minneapolis Health Department. 2016. Air Quality in Minneapolis: A Neighborhood Approach – Executive Summary. Minneapolis Health Department.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https://www2.minneapolismn.gov/media/content-assets/www2-documents/government/Air-Quality-Study-Executive-Summary.pdf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2003. Air Toxics Monitoring in the Twin Cities Metropolitan Area. Preliminary Report.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https://www.pca.state.mn.us/sites/default/files/lr-airtoxmonitoring-1sy03.pdf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2003. Personal exposure to PM</a:t>
            </a:r>
            <a:r>
              <a:rPr lang="en-US" sz="1500" baseline="-25000">
                <a:effectLst/>
                <a:latin typeface="Calibri" panose="020F0502020204030204" pitchFamily="34" charset="0"/>
                <a:ea typeface="Calibri" panose="020F0502020204030204" pitchFamily="34" charset="0"/>
                <a:cs typeface="Times New Roman" panose="02020603050405020304" pitchFamily="18" charset="0"/>
              </a:rPr>
              <a:t>2.5</a:t>
            </a:r>
            <a:r>
              <a:rPr lang="en-US" sz="1500">
                <a:effectLst/>
                <a:latin typeface="Calibri" panose="020F0502020204030204" pitchFamily="34" charset="0"/>
                <a:ea typeface="Calibri" panose="020F0502020204030204" pitchFamily="34" charset="0"/>
                <a:cs typeface="Times New Roman" panose="02020603050405020304" pitchFamily="18" charset="0"/>
              </a:rPr>
              <a:t> in Minneapolis-St. Paul.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https://www.pca.state.mn.us/sites/default/files/environmentalbulletin-0803.pdf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2016. 2013-2015 Community Air Monitoring Project Final Report.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https://www.pca.state.mn.us/sites/default/files/aq8-35.pdf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2017. MNRISKS: Minnesota Statewide Screening of Human Health Risks from Air Pollution.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https://www.pca.state.mn.us/sites/default/files/aq9-29.pdf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2021. 2022 Annual Air Monitoring Network Plan for Minnesota.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https://www.pca.state.mn.us/sites/default/files/aq10-20a.pdf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Neighborhood Sources.</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www.pca.state.mn.us/air/neighborhood-sources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Sources of air pollution.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www.pca.state.mn.us/air/sources-air-pollution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USEPA. 2016. Technical Guidance for Assessing Environmental Justice in Regulatory Analysis. </a:t>
            </a:r>
            <a:br>
              <a:rPr lang="en-US" sz="1500">
                <a:effectLst/>
                <a:latin typeface="Calibri" panose="020F0502020204030204" pitchFamily="34" charset="0"/>
                <a:ea typeface="Calibri" panose="020F0502020204030204" pitchFamily="34" charset="0"/>
                <a:cs typeface="Times New Roman" panose="02020603050405020304" pitchFamily="18" charset="0"/>
              </a:rPr>
            </a:b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https://www.epa.gov/sites/default/files/2016-06/documents/ejtg_5_6_16_v5.1.pdf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USEPA. 2021. Conducting a Human Health Risk.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www.epa.gov/risk/conducting-human-health-risk-assessment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803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0686E1-B441-481F-AAFA-2CB9C151ABDD}"/>
              </a:ext>
            </a:extLst>
          </p:cNvPr>
          <p:cNvSpPr>
            <a:spLocks noGrp="1"/>
          </p:cNvSpPr>
          <p:nvPr>
            <p:ph type="body" sz="quarter" idx="15"/>
          </p:nvPr>
        </p:nvSpPr>
        <p:spPr>
          <a:xfrm>
            <a:off x="925285" y="3211172"/>
            <a:ext cx="6836231" cy="3434064"/>
          </a:xfrm>
        </p:spPr>
        <p:txBody>
          <a:bodyPr/>
          <a:lstStyle/>
          <a:p>
            <a:r>
              <a:rPr lang="en-US" sz="2200" dirty="0">
                <a:latin typeface="Segoe UI" panose="020B0502040204020203" pitchFamily="34" charset="0"/>
                <a:cs typeface="Segoe UI" panose="020B0502040204020203" pitchFamily="34" charset="0"/>
              </a:rPr>
              <a:t>David McNary, Assistant Director, Solid Waste Division</a:t>
            </a:r>
          </a:p>
          <a:p>
            <a:r>
              <a:rPr lang="en-US" sz="2200" dirty="0">
                <a:latin typeface="Segoe UI" panose="020B0502040204020203" pitchFamily="34" charset="0"/>
                <a:cs typeface="Segoe UI" panose="020B0502040204020203" pitchFamily="34" charset="0"/>
              </a:rPr>
              <a:t>Hennepin County Environment and Energy</a:t>
            </a:r>
          </a:p>
          <a:p>
            <a:r>
              <a:rPr lang="en-US" sz="2200" dirty="0">
                <a:latin typeface="Segoe UI" panose="020B0502040204020203" pitchFamily="34" charset="0"/>
                <a:cs typeface="Segoe UI" panose="020B0502040204020203" pitchFamily="34" charset="0"/>
              </a:rPr>
              <a:t>David.McNary@hennepin.us</a:t>
            </a:r>
          </a:p>
          <a:p>
            <a:endParaRPr lang="en-US" sz="2200"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9D4420CA-170D-48EF-B3A1-D6939067BF39}"/>
              </a:ext>
            </a:extLst>
          </p:cNvPr>
          <p:cNvSpPr>
            <a:spLocks noGrp="1"/>
          </p:cNvSpPr>
          <p:nvPr>
            <p:ph type="title" idx="4294967295"/>
          </p:nvPr>
        </p:nvSpPr>
        <p:spPr>
          <a:xfrm>
            <a:off x="925285" y="2548391"/>
            <a:ext cx="10515600" cy="1325562"/>
          </a:xfrm>
        </p:spPr>
        <p:txBody>
          <a:bodyPr>
            <a:normAutofit/>
          </a:bodyPr>
          <a:lstStyle/>
          <a:p>
            <a:r>
              <a:rPr lang="en-US" sz="4800" dirty="0">
                <a:solidFill>
                  <a:srgbClr val="0058A4"/>
                </a:solidFill>
                <a:latin typeface="Segoe UI Light"/>
                <a:cs typeface="Segoe UI Light"/>
              </a:rPr>
              <a:t>Learn more:</a:t>
            </a:r>
            <a:br>
              <a:rPr lang="en-US" sz="4800" dirty="0">
                <a:solidFill>
                  <a:srgbClr val="FFFFFF"/>
                </a:solidFill>
                <a:latin typeface="Segoe UI Light"/>
                <a:cs typeface="Segoe UI Light"/>
              </a:rPr>
            </a:br>
            <a:r>
              <a:rPr lang="en-US" sz="3600" dirty="0">
                <a:solidFill>
                  <a:srgbClr val="0058A4"/>
                </a:solidFill>
                <a:latin typeface="Segoe UI Light"/>
                <a:cs typeface="Segoe UI Light"/>
              </a:rPr>
              <a:t>www.hennepin.us/HERC</a:t>
            </a:r>
            <a:endParaRPr lang="en-US" sz="4800" dirty="0">
              <a:solidFill>
                <a:srgbClr val="0058A4"/>
              </a:solidFill>
              <a:latin typeface="Segoe UI Light"/>
              <a:cs typeface="Segoe UI Light"/>
            </a:endParaRPr>
          </a:p>
        </p:txBody>
      </p:sp>
    </p:spTree>
    <p:extLst>
      <p:ext uri="{BB962C8B-B14F-4D97-AF65-F5344CB8AC3E}">
        <p14:creationId xmlns:p14="http://schemas.microsoft.com/office/powerpoint/2010/main" val="110408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E_Slide4.png">
            <a:extLst>
              <a:ext uri="{FF2B5EF4-FFF2-40B4-BE49-F238E27FC236}">
                <a16:creationId xmlns:a16="http://schemas.microsoft.com/office/drawing/2014/main" id="{1AC97D41-87D0-47A3-AE62-673C464C5DAA}"/>
              </a:ext>
            </a:extLst>
          </p:cNvPr>
          <p:cNvPicPr>
            <a:picLocks noChangeAspect="1"/>
          </p:cNvPicPr>
          <p:nvPr/>
        </p:nvPicPr>
        <p:blipFill>
          <a:blip r:embed="rId3"/>
          <a:stretch>
            <a:fillRect/>
          </a:stretch>
        </p:blipFill>
        <p:spPr>
          <a:xfrm>
            <a:off x="1587" y="-1441"/>
            <a:ext cx="5232400" cy="6883742"/>
          </a:xfrm>
          <a:prstGeom prst="rect">
            <a:avLst/>
          </a:prstGeom>
        </p:spPr>
      </p:pic>
      <p:sp>
        <p:nvSpPr>
          <p:cNvPr id="4" name="TextBox 3">
            <a:extLst>
              <a:ext uri="{FF2B5EF4-FFF2-40B4-BE49-F238E27FC236}">
                <a16:creationId xmlns:a16="http://schemas.microsoft.com/office/drawing/2014/main" id="{F55B78A4-4901-457C-85DD-6964A086A60B}"/>
              </a:ext>
            </a:extLst>
          </p:cNvPr>
          <p:cNvSpPr txBox="1"/>
          <p:nvPr/>
        </p:nvSpPr>
        <p:spPr>
          <a:xfrm>
            <a:off x="406400" y="416560"/>
            <a:ext cx="2743200"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600"/>
              </a:spcAft>
            </a:pPr>
            <a:r>
              <a:rPr lang="en-US" sz="3600">
                <a:solidFill>
                  <a:srgbClr val="FAFAFA"/>
                </a:solidFill>
                <a:latin typeface="Segoe UI Light"/>
                <a:cs typeface="Segoe UI Light"/>
              </a:rPr>
              <a:t>Continuous monitoring </a:t>
            </a:r>
            <a:br>
              <a:rPr lang="en-US" sz="3600">
                <a:latin typeface="Segoe UI Light"/>
                <a:cs typeface="Segoe UI Light"/>
              </a:rPr>
            </a:br>
            <a:r>
              <a:rPr lang="en-US" sz="3600">
                <a:solidFill>
                  <a:srgbClr val="FAFAFA"/>
                </a:solidFill>
                <a:latin typeface="Segoe UI Light"/>
                <a:cs typeface="Segoe UI Light"/>
              </a:rPr>
              <a:t>of emissions</a:t>
            </a:r>
            <a:endParaRPr lang="en-US" sz="3600">
              <a:solidFill>
                <a:srgbClr val="FAFAFA"/>
              </a:solidFill>
              <a:ea typeface="+mn-lt"/>
              <a:cs typeface="+mn-lt"/>
            </a:endParaRPr>
          </a:p>
          <a:p>
            <a:pPr marL="285750" indent="-285750">
              <a:spcAft>
                <a:spcPts val="800"/>
              </a:spcAft>
              <a:buFont typeface="Arial"/>
              <a:buChar char="•"/>
            </a:pPr>
            <a:r>
              <a:rPr lang="en-US" sz="2400">
                <a:solidFill>
                  <a:srgbClr val="FAFAFA"/>
                </a:solidFill>
                <a:latin typeface="Segoe UI Light"/>
                <a:cs typeface="Segoe UI Light"/>
              </a:rPr>
              <a:t>Operator monitors combustion</a:t>
            </a:r>
            <a:endParaRPr lang="en-US" sz="2400">
              <a:solidFill>
                <a:srgbClr val="FAFAFA"/>
              </a:solidFill>
              <a:ea typeface="+mn-lt"/>
              <a:cs typeface="+mn-lt"/>
            </a:endParaRPr>
          </a:p>
          <a:p>
            <a:pPr marL="285750" indent="-285750">
              <a:spcAft>
                <a:spcPts val="800"/>
              </a:spcAft>
              <a:buFont typeface="Arial"/>
              <a:buChar char="•"/>
            </a:pPr>
            <a:r>
              <a:rPr lang="en-US" sz="2400">
                <a:solidFill>
                  <a:srgbClr val="FAFAFA"/>
                </a:solidFill>
                <a:latin typeface="Segoe UI Light"/>
                <a:cs typeface="Segoe UI Light"/>
              </a:rPr>
              <a:t>Computerize </a:t>
            </a:r>
            <a:br>
              <a:rPr lang="en-US" sz="2400">
                <a:latin typeface="Segoe UI Light"/>
                <a:cs typeface="Segoe UI Light"/>
              </a:rPr>
            </a:br>
            <a:r>
              <a:rPr lang="en-US" sz="2400">
                <a:solidFill>
                  <a:srgbClr val="FAFAFA"/>
                </a:solidFill>
                <a:latin typeface="Segoe UI Light"/>
                <a:cs typeface="Segoe UI Light"/>
              </a:rPr>
              <a:t>sampling </a:t>
            </a:r>
            <a:endParaRPr lang="en-US" sz="2400">
              <a:solidFill>
                <a:srgbClr val="FAFAFA"/>
              </a:solidFill>
              <a:cs typeface="Calibri" panose="020F0502020204030204"/>
            </a:endParaRPr>
          </a:p>
        </p:txBody>
      </p:sp>
    </p:spTree>
    <p:extLst>
      <p:ext uri="{BB962C8B-B14F-4D97-AF65-F5344CB8AC3E}">
        <p14:creationId xmlns:p14="http://schemas.microsoft.com/office/powerpoint/2010/main" val="3105525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solidFill>
            <a:srgbClr val="FFFFFF"/>
          </a:solidFill>
        </p:spPr>
        <p:txBody>
          <a:bodyPr wrap="none" anchor="t">
            <a:normAutofit fontScale="90000"/>
          </a:bodyPr>
          <a:lstStyle/>
          <a:p>
            <a:pPr algn="ctr"/>
            <a:r>
              <a:rPr lang="en-US">
                <a:latin typeface="Segoe UI" panose="020B0502040204020203" pitchFamily="34" charset="0"/>
                <a:cs typeface="Segoe UI" panose="020B0502040204020203" pitchFamily="34" charset="0"/>
              </a:rPr>
              <a:t>    HERC operates safely, minimizes pollution</a:t>
            </a:r>
            <a:br>
              <a:rPr lang="en-US">
                <a:latin typeface="Segoe UI" panose="020B0502040204020203" pitchFamily="34" charset="0"/>
                <a:cs typeface="Segoe UI" panose="020B0502040204020203" pitchFamily="34" charset="0"/>
              </a:rPr>
            </a:br>
            <a:r>
              <a:rPr lang="en-US" sz="2700">
                <a:latin typeface="Segoe UI" panose="020B0502040204020203" pitchFamily="34" charset="0"/>
                <a:cs typeface="Segoe UI" panose="020B0502040204020203" pitchFamily="34" charset="0"/>
              </a:rPr>
              <a:t>air emissions as percent of MPCA permit limit </a:t>
            </a:r>
            <a:br>
              <a:rPr lang="en-US" sz="4267">
                <a:solidFill>
                  <a:srgbClr val="000000"/>
                </a:solidFill>
                <a:latin typeface="Times New Roman" pitchFamily="18" charset="0"/>
              </a:rPr>
            </a:br>
            <a:endParaRPr lang="en-US" sz="4267">
              <a:solidFill>
                <a:srgbClr val="000000"/>
              </a:solidFill>
              <a:latin typeface="Times New Roman" pitchFamily="18" charset="0"/>
            </a:endParaRPr>
          </a:p>
        </p:txBody>
      </p:sp>
      <p:sp>
        <p:nvSpPr>
          <p:cNvPr id="2" name="TextBox 1">
            <a:extLst>
              <a:ext uri="{FF2B5EF4-FFF2-40B4-BE49-F238E27FC236}">
                <a16:creationId xmlns:a16="http://schemas.microsoft.com/office/drawing/2014/main" id="{5DB4A677-0C97-4871-AE17-AEFD500E316C}"/>
              </a:ext>
            </a:extLst>
          </p:cNvPr>
          <p:cNvSpPr txBox="1"/>
          <p:nvPr/>
        </p:nvSpPr>
        <p:spPr>
          <a:xfrm>
            <a:off x="10354501" y="1576739"/>
            <a:ext cx="1465545" cy="369332"/>
          </a:xfrm>
          <a:prstGeom prst="rect">
            <a:avLst/>
          </a:prstGeom>
          <a:noFill/>
        </p:spPr>
        <p:txBody>
          <a:bodyPr wrap="square" rtlCol="0">
            <a:spAutoFit/>
          </a:bodyPr>
          <a:lstStyle/>
          <a:p>
            <a:r>
              <a:rPr lang="en-US"/>
              <a:t>Permit limit</a:t>
            </a:r>
          </a:p>
        </p:txBody>
      </p:sp>
      <p:graphicFrame>
        <p:nvGraphicFramePr>
          <p:cNvPr id="8" name="Chart 7">
            <a:extLst>
              <a:ext uri="{FF2B5EF4-FFF2-40B4-BE49-F238E27FC236}">
                <a16:creationId xmlns:a16="http://schemas.microsoft.com/office/drawing/2014/main" id="{BD8FEF84-7F2B-4727-AE86-FCE04DF4E201}"/>
              </a:ext>
            </a:extLst>
          </p:cNvPr>
          <p:cNvGraphicFramePr>
            <a:graphicFrameLocks/>
          </p:cNvGraphicFramePr>
          <p:nvPr>
            <p:extLst>
              <p:ext uri="{D42A27DB-BD31-4B8C-83A1-F6EECF244321}">
                <p14:modId xmlns:p14="http://schemas.microsoft.com/office/powerpoint/2010/main" val="802654447"/>
              </p:ext>
            </p:extLst>
          </p:nvPr>
        </p:nvGraphicFramePr>
        <p:xfrm>
          <a:off x="1837499" y="1732508"/>
          <a:ext cx="8727440" cy="432090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5648967B-6F38-4660-9CAA-9BDEF955B95E}"/>
              </a:ext>
            </a:extLst>
          </p:cNvPr>
          <p:cNvCxnSpPr>
            <a:cxnSpLocks/>
          </p:cNvCxnSpPr>
          <p:nvPr/>
        </p:nvCxnSpPr>
        <p:spPr>
          <a:xfrm flipV="1">
            <a:off x="2155381" y="1761405"/>
            <a:ext cx="8199120" cy="16192"/>
          </a:xfrm>
          <a:prstGeom prst="line">
            <a:avLst/>
          </a:prstGeom>
          <a:ln w="34925">
            <a:solidFill>
              <a:srgbClr val="0058A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541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5C4870-2A38-48D4-AFC2-7ACD173BD34D}"/>
              </a:ext>
            </a:extLst>
          </p:cNvPr>
          <p:cNvSpPr/>
          <p:nvPr/>
        </p:nvSpPr>
        <p:spPr>
          <a:xfrm>
            <a:off x="3175" y="3175"/>
            <a:ext cx="5364479" cy="6900861"/>
          </a:xfrm>
          <a:prstGeom prst="rect">
            <a:avLst/>
          </a:prstGeom>
          <a:solidFill>
            <a:srgbClr val="005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40360" y="558165"/>
            <a:ext cx="5364478" cy="1996123"/>
          </a:xfrm>
          <a:prstGeom prst="rect">
            <a:avLst/>
          </a:prstGeom>
        </p:spPr>
        <p:txBody>
          <a:bodyPr lIns="91440" tIns="45720" rIns="91440" bIns="45720" anchor="t"/>
          <a:lst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a:lnSpc>
                <a:spcPct val="100000"/>
              </a:lnSpc>
            </a:pPr>
            <a:r>
              <a:rPr lang="en-US" sz="4800">
                <a:solidFill>
                  <a:srgbClr val="FAFAFA"/>
                </a:solidFill>
                <a:latin typeface="Segoe UI Light"/>
                <a:cs typeface="Segoe UI Light"/>
              </a:rPr>
              <a:t>Investing in emission reduction technology</a:t>
            </a:r>
            <a:endParaRPr lang="en-US"/>
          </a:p>
        </p:txBody>
      </p:sp>
      <p:sp>
        <p:nvSpPr>
          <p:cNvPr id="6" name="Content Placeholder 2">
            <a:extLst>
              <a:ext uri="{FF2B5EF4-FFF2-40B4-BE49-F238E27FC236}">
                <a16:creationId xmlns:a16="http://schemas.microsoft.com/office/drawing/2014/main" id="{7B604410-6151-48BC-B4AC-60E6BE5EE5F2}"/>
              </a:ext>
            </a:extLst>
          </p:cNvPr>
          <p:cNvSpPr txBox="1">
            <a:spLocks/>
          </p:cNvSpPr>
          <p:nvPr/>
        </p:nvSpPr>
        <p:spPr>
          <a:xfrm>
            <a:off x="398202" y="2554288"/>
            <a:ext cx="4630997" cy="377716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600"/>
              </a:spcBef>
              <a:spcAft>
                <a:spcPts val="600"/>
              </a:spcAft>
            </a:pPr>
            <a:r>
              <a:rPr lang="en-US" sz="1400">
                <a:solidFill>
                  <a:schemeClr val="bg1"/>
                </a:solidFill>
                <a:latin typeface="Segoe UI" panose="020B0502040204020203" pitchFamily="34" charset="0"/>
                <a:cs typeface="Segoe UI" panose="020B0502040204020203" pitchFamily="34" charset="0"/>
              </a:rPr>
              <a:t>Hennepin County’s top criteria for evaluating capital improvement projects is improved environmental performance for our residents and the safety for our employees.</a:t>
            </a:r>
          </a:p>
          <a:p>
            <a:pPr marL="285750" indent="-285750">
              <a:lnSpc>
                <a:spcPct val="120000"/>
              </a:lnSpc>
              <a:spcBef>
                <a:spcPts val="600"/>
              </a:spcBef>
              <a:spcAft>
                <a:spcPts val="600"/>
              </a:spcAft>
              <a:buFont typeface="Arial" panose="020B0604020202020204" pitchFamily="34" charset="0"/>
              <a:buChar char="•"/>
            </a:pPr>
            <a:r>
              <a:rPr lang="en-US" sz="1400">
                <a:solidFill>
                  <a:schemeClr val="bg1"/>
                </a:solidFill>
                <a:latin typeface="Segoe UI" panose="020B0502040204020203" pitchFamily="34" charset="0"/>
                <a:cs typeface="Segoe UI" panose="020B0502040204020203" pitchFamily="34" charset="0"/>
              </a:rPr>
              <a:t>Staff routinely monitor for advancements in pollution control technology, focusing on Europe where waste-to-energy is used widely. </a:t>
            </a:r>
          </a:p>
          <a:p>
            <a:pPr marL="285750" indent="-285750">
              <a:lnSpc>
                <a:spcPct val="120000"/>
              </a:lnSpc>
              <a:spcBef>
                <a:spcPts val="600"/>
              </a:spcBef>
              <a:spcAft>
                <a:spcPts val="600"/>
              </a:spcAft>
              <a:buFont typeface="Arial" panose="020B0604020202020204" pitchFamily="34" charset="0"/>
              <a:buChar char="•"/>
            </a:pPr>
            <a:r>
              <a:rPr lang="en-US" sz="1400">
                <a:solidFill>
                  <a:schemeClr val="bg1"/>
                </a:solidFill>
                <a:latin typeface="Segoe UI" panose="020B0502040204020203" pitchFamily="34" charset="0"/>
                <a:cs typeface="Segoe UI" panose="020B0502040204020203" pitchFamily="34" charset="0"/>
              </a:rPr>
              <a:t>Engage with independent air emission technical consultants to assess pollution control technology.</a:t>
            </a:r>
          </a:p>
        </p:txBody>
      </p:sp>
      <p:sp>
        <p:nvSpPr>
          <p:cNvPr id="7" name="Rectangle 6">
            <a:extLst>
              <a:ext uri="{FF2B5EF4-FFF2-40B4-BE49-F238E27FC236}">
                <a16:creationId xmlns:a16="http://schemas.microsoft.com/office/drawing/2014/main" id="{D70F0345-B04C-4DB7-A575-9642C6C9FA68}"/>
              </a:ext>
            </a:extLst>
          </p:cNvPr>
          <p:cNvSpPr/>
          <p:nvPr/>
        </p:nvSpPr>
        <p:spPr>
          <a:xfrm>
            <a:off x="5762680" y="1581944"/>
            <a:ext cx="6186865" cy="4312912"/>
          </a:xfrm>
          <a:prstGeom prst="rect">
            <a:avLst/>
          </a:prstGeom>
        </p:spPr>
        <p:txBody>
          <a:bodyPr wrap="square">
            <a:spAutoFit/>
          </a:bodyPr>
          <a:lstStyle/>
          <a:p>
            <a:pPr>
              <a:lnSpc>
                <a:spcPct val="120000"/>
              </a:lnSpc>
              <a:spcBef>
                <a:spcPts val="600"/>
              </a:spcBef>
              <a:spcAft>
                <a:spcPts val="600"/>
              </a:spcAft>
            </a:pPr>
            <a:r>
              <a:rPr lang="en-US" sz="1600">
                <a:latin typeface="Segoe UI Semibold" panose="020B0702040204020203" pitchFamily="34" charset="0"/>
                <a:cs typeface="Segoe UI Semibold" panose="020B0702040204020203" pitchFamily="34" charset="0"/>
              </a:rPr>
              <a:t>Since 2015, the county has invested $3.8 million voluntary pollution control measures</a:t>
            </a:r>
          </a:p>
          <a:p>
            <a:pPr marL="171450" indent="-171450">
              <a:lnSpc>
                <a:spcPct val="120000"/>
              </a:lnSpc>
              <a:spcBef>
                <a:spcPts val="600"/>
              </a:spcBef>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NOx: Replaced the low-NOx system with urea system to reduce NOx emissions by 25% - $1.4 million (2015)</a:t>
            </a:r>
          </a:p>
          <a:p>
            <a:pPr marL="171450" indent="-171450">
              <a:lnSpc>
                <a:spcPct val="120000"/>
              </a:lnSpc>
              <a:spcBef>
                <a:spcPts val="600"/>
              </a:spcBef>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CO: Increased the size of the pre-heat coil in boiler 1 to improve combustion and reduce carbon monoxide emissions – $750,000 to complete boiler 1 in 2020.</a:t>
            </a:r>
            <a:br>
              <a:rPr lang="en-US" sz="1200">
                <a:latin typeface="Segoe UI" panose="020B0502040204020203" pitchFamily="34" charset="0"/>
                <a:cs typeface="Segoe UI" panose="020B0502040204020203" pitchFamily="34" charset="0"/>
              </a:rPr>
            </a:br>
            <a:r>
              <a:rPr lang="en-US" sz="1200">
                <a:latin typeface="Segoe UI" panose="020B0502040204020203" pitchFamily="34" charset="0"/>
                <a:cs typeface="Segoe UI" panose="020B0502040204020203" pitchFamily="34" charset="0"/>
              </a:rPr>
              <a:t>Planning for same work on boiler 2. </a:t>
            </a:r>
          </a:p>
          <a:p>
            <a:pPr marL="171450" indent="-171450">
              <a:lnSpc>
                <a:spcPct val="120000"/>
              </a:lnSpc>
              <a:spcBef>
                <a:spcPts val="600"/>
              </a:spcBef>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Upgraded the Continuous Emissions Monitoring System (CEMS)  - $850,000 (2016)</a:t>
            </a:r>
            <a:br>
              <a:rPr lang="en-US" sz="1200">
                <a:latin typeface="Segoe UI" panose="020B0502040204020203" pitchFamily="34" charset="0"/>
                <a:cs typeface="Segoe UI" panose="020B0502040204020203" pitchFamily="34" charset="0"/>
              </a:rPr>
            </a:br>
            <a:r>
              <a:rPr lang="en-US" sz="1200">
                <a:latin typeface="Segoe UI" panose="020B0502040204020203" pitchFamily="34" charset="0"/>
                <a:cs typeface="Segoe UI" panose="020B0502040204020203" pitchFamily="34" charset="0"/>
              </a:rPr>
              <a:t>Installed a new state of the art system that continuously monitors stack emissions of SO2, NOx, CO2, CO, O2, and opacity.</a:t>
            </a:r>
          </a:p>
          <a:p>
            <a:pPr marL="171450" indent="-171450">
              <a:lnSpc>
                <a:spcPct val="120000"/>
              </a:lnSpc>
              <a:spcBef>
                <a:spcPts val="600"/>
              </a:spcBef>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PM: Refurbished the baghouse ($450,000) in 2019 and are currently evaluating new bags for longer life and additional emission reduction potential. Bags are replaced about every two years for operational efficiency.  </a:t>
            </a:r>
          </a:p>
          <a:p>
            <a:pPr marL="171450" indent="-171450">
              <a:lnSpc>
                <a:spcPct val="120000"/>
              </a:lnSpc>
              <a:spcBef>
                <a:spcPts val="600"/>
              </a:spcBef>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HCl: The county is monitoring advancement in equipment technology for HCl. </a:t>
            </a:r>
            <a:br>
              <a:rPr lang="en-US" sz="1200">
                <a:latin typeface="Segoe UI" panose="020B0502040204020203" pitchFamily="34" charset="0"/>
                <a:cs typeface="Segoe UI" panose="020B0502040204020203" pitchFamily="34" charset="0"/>
              </a:rPr>
            </a:br>
            <a:r>
              <a:rPr lang="en-US" sz="1200">
                <a:latin typeface="Segoe UI" panose="020B0502040204020203" pitchFamily="34" charset="0"/>
                <a:cs typeface="Segoe UI" panose="020B0502040204020203" pitchFamily="34" charset="0"/>
              </a:rPr>
              <a:t>No available technology has been found that is applicable to the HERC plant.</a:t>
            </a:r>
          </a:p>
        </p:txBody>
      </p:sp>
    </p:spTree>
    <p:extLst>
      <p:ext uri="{BB962C8B-B14F-4D97-AF65-F5344CB8AC3E}">
        <p14:creationId xmlns:p14="http://schemas.microsoft.com/office/powerpoint/2010/main" val="1979222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Additional voluntary pollution control measures</a:t>
            </a:r>
            <a:br>
              <a:rPr lang="en-US"/>
            </a:br>
            <a:r>
              <a:rPr lang="en-US"/>
              <a:t>Reducing NOx</a:t>
            </a:r>
          </a:p>
        </p:txBody>
      </p:sp>
      <p:sp>
        <p:nvSpPr>
          <p:cNvPr id="7" name="Rectangle 6"/>
          <p:cNvSpPr/>
          <p:nvPr/>
        </p:nvSpPr>
        <p:spPr>
          <a:xfrm>
            <a:off x="838200" y="2192900"/>
            <a:ext cx="3310719" cy="3108543"/>
          </a:xfrm>
          <a:prstGeom prst="rect">
            <a:avLst/>
          </a:prstGeom>
        </p:spPr>
        <p:txBody>
          <a:bodyPr wrap="square">
            <a:spAutoFit/>
          </a:bodyPr>
          <a:lstStyle/>
          <a:p>
            <a:r>
              <a:rPr lang="en-US" sz="2800">
                <a:latin typeface="Segoe UI Semilight" panose="020B0402040204020203" pitchFamily="34" charset="0"/>
                <a:cs typeface="Segoe UI Semilight" panose="020B0402040204020203" pitchFamily="34" charset="0"/>
              </a:rPr>
              <a:t>Urea system:</a:t>
            </a:r>
          </a:p>
          <a:p>
            <a:pPr marL="285750" indent="-285750">
              <a:buFont typeface="Arial" panose="020B0604020202020204" pitchFamily="34" charset="0"/>
              <a:buChar char="•"/>
            </a:pPr>
            <a:r>
              <a:rPr lang="en-US" sz="2800">
                <a:latin typeface="Segoe UI Semilight" panose="020B0402040204020203" pitchFamily="34" charset="0"/>
                <a:cs typeface="Segoe UI Semilight" panose="020B0402040204020203" pitchFamily="34" charset="0"/>
              </a:rPr>
              <a:t>Reduced NOx emissions by 25%</a:t>
            </a:r>
          </a:p>
          <a:p>
            <a:pPr marL="285750" indent="-285750">
              <a:buFont typeface="Arial" panose="020B0604020202020204" pitchFamily="34" charset="0"/>
              <a:buChar char="•"/>
            </a:pPr>
            <a:r>
              <a:rPr lang="en-US" sz="2800">
                <a:latin typeface="Segoe UI Semilight" panose="020B0402040204020203" pitchFamily="34" charset="0"/>
                <a:cs typeface="Segoe UI Semilight" panose="020B0402040204020203" pitchFamily="34" charset="0"/>
              </a:rPr>
              <a:t>Equivalent to taking 10,000 – 15,000 cars off the road</a:t>
            </a:r>
          </a:p>
        </p:txBody>
      </p:sp>
      <p:graphicFrame>
        <p:nvGraphicFramePr>
          <p:cNvPr id="5" name="Chart 4">
            <a:extLst>
              <a:ext uri="{FF2B5EF4-FFF2-40B4-BE49-F238E27FC236}">
                <a16:creationId xmlns:a16="http://schemas.microsoft.com/office/drawing/2014/main" id="{DF5A4A6C-8121-4A95-83D0-5E5A2B27E050}"/>
              </a:ext>
            </a:extLst>
          </p:cNvPr>
          <p:cNvGraphicFramePr>
            <a:graphicFrameLocks noGrp="1"/>
          </p:cNvGraphicFramePr>
          <p:nvPr>
            <p:extLst>
              <p:ext uri="{D42A27DB-BD31-4B8C-83A1-F6EECF244321}">
                <p14:modId xmlns:p14="http://schemas.microsoft.com/office/powerpoint/2010/main" val="4076977290"/>
              </p:ext>
            </p:extLst>
          </p:nvPr>
        </p:nvGraphicFramePr>
        <p:xfrm>
          <a:off x="4453246" y="1900052"/>
          <a:ext cx="6198919" cy="41385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756D4AE9-9210-4AE8-BAD2-16A78BC0A6D1}"/>
              </a:ext>
            </a:extLst>
          </p:cNvPr>
          <p:cNvCxnSpPr>
            <a:cxnSpLocks/>
          </p:cNvCxnSpPr>
          <p:nvPr/>
        </p:nvCxnSpPr>
        <p:spPr>
          <a:xfrm flipH="1">
            <a:off x="7540831" y="2980706"/>
            <a:ext cx="23751" cy="2529445"/>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4DF5C84-A391-46F9-981B-C1DCE9805A42}"/>
              </a:ext>
            </a:extLst>
          </p:cNvPr>
          <p:cNvSpPr txBox="1"/>
          <p:nvPr/>
        </p:nvSpPr>
        <p:spPr>
          <a:xfrm>
            <a:off x="6780810" y="2452255"/>
            <a:ext cx="1971304" cy="584775"/>
          </a:xfrm>
          <a:prstGeom prst="rect">
            <a:avLst/>
          </a:prstGeom>
          <a:noFill/>
        </p:spPr>
        <p:txBody>
          <a:bodyPr wrap="square" rtlCol="0">
            <a:spAutoFit/>
          </a:bodyPr>
          <a:lstStyle/>
          <a:p>
            <a:r>
              <a:rPr lang="en-US" sz="1600">
                <a:latin typeface="Segoe UI" panose="020B0502040204020203" pitchFamily="34" charset="0"/>
                <a:cs typeface="Segoe UI" panose="020B0502040204020203" pitchFamily="34" charset="0"/>
              </a:rPr>
              <a:t>Urea system installed July 2015</a:t>
            </a:r>
          </a:p>
        </p:txBody>
      </p:sp>
    </p:spTree>
    <p:extLst>
      <p:ext uri="{BB962C8B-B14F-4D97-AF65-F5344CB8AC3E}">
        <p14:creationId xmlns:p14="http://schemas.microsoft.com/office/powerpoint/2010/main" val="3915447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5466" y="5029426"/>
            <a:ext cx="1422495" cy="369332"/>
          </a:xfrm>
          <a:prstGeom prst="rect">
            <a:avLst/>
          </a:prstGeom>
          <a:noFill/>
          <a:ln>
            <a:noFill/>
          </a:ln>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Tipping hall</a:t>
            </a:r>
          </a:p>
        </p:txBody>
      </p:sp>
      <p:sp>
        <p:nvSpPr>
          <p:cNvPr id="3" name="TextBox 2"/>
          <p:cNvSpPr txBox="1"/>
          <p:nvPr/>
        </p:nvSpPr>
        <p:spPr>
          <a:xfrm>
            <a:off x="9578236" y="3431266"/>
            <a:ext cx="3759451" cy="646331"/>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Waste storage pit</a:t>
            </a:r>
            <a:br>
              <a:rPr lang="en-US">
                <a:solidFill>
                  <a:prstClr val="white"/>
                </a:solidFill>
                <a:latin typeface="Segoe UI Semibold" panose="020B0702040204020203" pitchFamily="34" charset="0"/>
                <a:cs typeface="Segoe UI Semibold" panose="020B0702040204020203" pitchFamily="34" charset="0"/>
              </a:rPr>
            </a:br>
            <a:r>
              <a:rPr lang="en-US">
                <a:solidFill>
                  <a:prstClr val="white"/>
                </a:solidFill>
                <a:latin typeface="Segoe UI Semibold" panose="020B0702040204020203" pitchFamily="34" charset="0"/>
                <a:cs typeface="Segoe UI Semibold" panose="020B0702040204020203" pitchFamily="34" charset="0"/>
              </a:rPr>
              <a:t> &amp; cranes</a:t>
            </a:r>
          </a:p>
        </p:txBody>
      </p:sp>
      <p:sp>
        <p:nvSpPr>
          <p:cNvPr id="4" name="TextBox 3"/>
          <p:cNvSpPr txBox="1"/>
          <p:nvPr/>
        </p:nvSpPr>
        <p:spPr>
          <a:xfrm>
            <a:off x="8561327" y="2330989"/>
            <a:ext cx="4470699"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Furnaces, boilers &amp; turbine</a:t>
            </a:r>
          </a:p>
        </p:txBody>
      </p:sp>
      <p:sp>
        <p:nvSpPr>
          <p:cNvPr id="5" name="TextBox 4"/>
          <p:cNvSpPr txBox="1"/>
          <p:nvPr/>
        </p:nvSpPr>
        <p:spPr>
          <a:xfrm>
            <a:off x="8552595" y="1752801"/>
            <a:ext cx="3149811"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Acid gas scrubbers</a:t>
            </a:r>
          </a:p>
        </p:txBody>
      </p:sp>
      <p:cxnSp>
        <p:nvCxnSpPr>
          <p:cNvPr id="9" name="Straight Arrow Connector 8"/>
          <p:cNvCxnSpPr/>
          <p:nvPr/>
        </p:nvCxnSpPr>
        <p:spPr bwMode="auto">
          <a:xfrm flipH="1">
            <a:off x="8196977" y="2123355"/>
            <a:ext cx="419249" cy="363031"/>
          </a:xfrm>
          <a:prstGeom prst="straightConnector1">
            <a:avLst/>
          </a:prstGeom>
          <a:solidFill>
            <a:schemeClr val="accent1"/>
          </a:solidFill>
          <a:ln w="38100"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788251" y="1198181"/>
            <a:ext cx="4165877"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Fabric air filter baghouse</a:t>
            </a:r>
          </a:p>
        </p:txBody>
      </p:sp>
      <p:cxnSp>
        <p:nvCxnSpPr>
          <p:cNvPr id="15" name="Straight Arrow Connector 14"/>
          <p:cNvCxnSpPr/>
          <p:nvPr/>
        </p:nvCxnSpPr>
        <p:spPr bwMode="auto">
          <a:xfrm flipH="1">
            <a:off x="7488396" y="1676602"/>
            <a:ext cx="563071" cy="809781"/>
          </a:xfrm>
          <a:prstGeom prst="straightConnector1">
            <a:avLst/>
          </a:prstGeom>
          <a:solidFill>
            <a:schemeClr val="accent1"/>
          </a:solidFill>
          <a:ln w="38100"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8971847" y="2736815"/>
            <a:ext cx="470171" cy="419591"/>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4564530" y="3665586"/>
            <a:ext cx="1930529"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Cooling tower</a:t>
            </a:r>
          </a:p>
        </p:txBody>
      </p:sp>
      <p:sp>
        <p:nvSpPr>
          <p:cNvPr id="30" name="TextBox 29"/>
          <p:cNvSpPr txBox="1"/>
          <p:nvPr/>
        </p:nvSpPr>
        <p:spPr>
          <a:xfrm>
            <a:off x="4742343" y="5843967"/>
            <a:ext cx="2235349" cy="646331"/>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Ash storage </a:t>
            </a:r>
          </a:p>
          <a:p>
            <a:pPr defTabSz="609570"/>
            <a:r>
              <a:rPr lang="en-US">
                <a:solidFill>
                  <a:prstClr val="white"/>
                </a:solidFill>
                <a:latin typeface="Segoe UI Semibold" panose="020B0702040204020203" pitchFamily="34" charset="0"/>
                <a:cs typeface="Segoe UI Semibold" panose="020B0702040204020203" pitchFamily="34" charset="0"/>
              </a:rPr>
              <a:t>&amp; load out</a:t>
            </a:r>
          </a:p>
        </p:txBody>
      </p:sp>
      <p:cxnSp>
        <p:nvCxnSpPr>
          <p:cNvPr id="265216" name="Straight Arrow Connector 265215"/>
          <p:cNvCxnSpPr/>
          <p:nvPr/>
        </p:nvCxnSpPr>
        <p:spPr bwMode="auto">
          <a:xfrm flipV="1">
            <a:off x="6163736" y="5459408"/>
            <a:ext cx="584049" cy="532287"/>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5224" name="TextBox 265223"/>
          <p:cNvSpPr txBox="1"/>
          <p:nvPr/>
        </p:nvSpPr>
        <p:spPr>
          <a:xfrm>
            <a:off x="4742343" y="1524203"/>
            <a:ext cx="1574905" cy="369332"/>
          </a:xfrm>
          <a:prstGeom prst="rect">
            <a:avLst/>
          </a:prstGeom>
          <a:noFill/>
        </p:spPr>
        <p:txBody>
          <a:bodyPr wrap="square" rtlCol="0">
            <a:spAutoFit/>
          </a:bodyPr>
          <a:lstStyle/>
          <a:p>
            <a:pPr defTabSz="609570"/>
            <a:r>
              <a:rPr lang="en-US">
                <a:solidFill>
                  <a:prstClr val="white"/>
                </a:solidFill>
                <a:latin typeface="Segoe UI Semibold" panose="020B0702040204020203" pitchFamily="34" charset="0"/>
                <a:cs typeface="Segoe UI Semibold" panose="020B0702040204020203" pitchFamily="34" charset="0"/>
              </a:rPr>
              <a:t>Stacks</a:t>
            </a:r>
          </a:p>
        </p:txBody>
      </p:sp>
      <p:cxnSp>
        <p:nvCxnSpPr>
          <p:cNvPr id="265226" name="Straight Arrow Connector 265225"/>
          <p:cNvCxnSpPr/>
          <p:nvPr/>
        </p:nvCxnSpPr>
        <p:spPr bwMode="auto">
          <a:xfrm flipV="1">
            <a:off x="5725648" y="1585755"/>
            <a:ext cx="995352" cy="184667"/>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69593CED-8A8D-4B11-AAE8-9A08319A4984}"/>
              </a:ext>
            </a:extLst>
          </p:cNvPr>
          <p:cNvSpPr/>
          <p:nvPr/>
        </p:nvSpPr>
        <p:spPr>
          <a:xfrm>
            <a:off x="0" y="0"/>
            <a:ext cx="12192000" cy="1088515"/>
          </a:xfrm>
          <a:prstGeom prst="rect">
            <a:avLst/>
          </a:prstGeom>
          <a:solidFill>
            <a:srgbClr val="0058A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en-US" sz="4400">
                <a:latin typeface="Segoe UI Light"/>
                <a:cs typeface="Segoe UI Light"/>
              </a:rPr>
              <a:t> HERC mercury emissions</a:t>
            </a:r>
          </a:p>
        </p:txBody>
      </p:sp>
      <p:graphicFrame>
        <p:nvGraphicFramePr>
          <p:cNvPr id="18" name="Object 3">
            <a:extLst>
              <a:ext uri="{FF2B5EF4-FFF2-40B4-BE49-F238E27FC236}">
                <a16:creationId xmlns:a16="http://schemas.microsoft.com/office/drawing/2014/main" id="{C2054294-9F06-4124-AF9C-FC6545B56DF8}"/>
              </a:ext>
            </a:extLst>
          </p:cNvPr>
          <p:cNvGraphicFramePr>
            <a:graphicFrameLocks/>
          </p:cNvGraphicFramePr>
          <p:nvPr>
            <p:extLst>
              <p:ext uri="{D42A27DB-BD31-4B8C-83A1-F6EECF244321}">
                <p14:modId xmlns:p14="http://schemas.microsoft.com/office/powerpoint/2010/main" val="3156243277"/>
              </p:ext>
            </p:extLst>
          </p:nvPr>
        </p:nvGraphicFramePr>
        <p:xfrm>
          <a:off x="633630" y="1170592"/>
          <a:ext cx="10924740" cy="530825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19">
            <a:extLst>
              <a:ext uri="{FF2B5EF4-FFF2-40B4-BE49-F238E27FC236}">
                <a16:creationId xmlns:a16="http://schemas.microsoft.com/office/drawing/2014/main" id="{5C82F1E0-3184-4738-A9ED-0D4CCCFA1BEE}"/>
              </a:ext>
            </a:extLst>
          </p:cNvPr>
          <p:cNvSpPr txBox="1">
            <a:spLocks noChangeArrowheads="1"/>
          </p:cNvSpPr>
          <p:nvPr/>
        </p:nvSpPr>
        <p:spPr bwMode="auto">
          <a:xfrm rot="-5400000">
            <a:off x="-1630943" y="3686219"/>
            <a:ext cx="4296232" cy="276999"/>
          </a:xfrm>
          <a:prstGeom prst="rect">
            <a:avLst/>
          </a:prstGeom>
          <a:noFill/>
          <a:ln w="12700">
            <a:noFill/>
            <a:miter lim="800000"/>
            <a:headEnd type="none" w="sm" len="sm"/>
            <a:tailEnd type="none" w="sm" len="sm"/>
          </a:ln>
          <a:effectLst/>
        </p:spPr>
        <p:txBody>
          <a:bodyPr wrap="square">
            <a:spAutoFit/>
          </a:bodyPr>
          <a:lstStyle/>
          <a:p>
            <a:pPr algn="ctr"/>
            <a:r>
              <a:rPr lang="en-US" sz="1200">
                <a:solidFill>
                  <a:srgbClr val="000000"/>
                </a:solidFill>
                <a:latin typeface="Segoe UI" panose="020B0502040204020203" pitchFamily="34" charset="0"/>
                <a:cs typeface="Segoe UI" panose="020B0502040204020203" pitchFamily="34" charset="0"/>
              </a:rPr>
              <a:t>Micrograms/Dry Standard Cubic Meter</a:t>
            </a:r>
          </a:p>
        </p:txBody>
      </p:sp>
      <p:sp>
        <p:nvSpPr>
          <p:cNvPr id="21" name="Rectangle 15">
            <a:extLst>
              <a:ext uri="{FF2B5EF4-FFF2-40B4-BE49-F238E27FC236}">
                <a16:creationId xmlns:a16="http://schemas.microsoft.com/office/drawing/2014/main" id="{BF61FF1B-DEC4-426A-BFA2-54D2D752D2EF}"/>
              </a:ext>
            </a:extLst>
          </p:cNvPr>
          <p:cNvSpPr>
            <a:spLocks noChangeArrowheads="1"/>
          </p:cNvSpPr>
          <p:nvPr/>
        </p:nvSpPr>
        <p:spPr bwMode="auto">
          <a:xfrm>
            <a:off x="1982506" y="2275842"/>
            <a:ext cx="1323351" cy="973390"/>
          </a:xfrm>
          <a:prstGeom prst="rect">
            <a:avLst/>
          </a:prstGeom>
          <a:solidFill>
            <a:schemeClr val="bg1"/>
          </a:solidFill>
          <a:ln w="9525">
            <a:solidFill>
              <a:schemeClr val="tx1"/>
            </a:solidFill>
            <a:miter lim="800000"/>
            <a:headEnd/>
            <a:tailEnd/>
          </a:ln>
          <a:effectLst/>
        </p:spPr>
        <p:txBody>
          <a:bodyPr wrap="square" lIns="125775" tIns="62888" rIns="125775" bIns="62888">
            <a:spAutoFit/>
          </a:bodyPr>
          <a:lstStyle/>
          <a:p>
            <a:pPr algn="ctr" defTabSz="1248802"/>
            <a:r>
              <a:rPr lang="en-US" sz="1100">
                <a:solidFill>
                  <a:srgbClr val="000000"/>
                </a:solidFill>
                <a:latin typeface="Segoe UI Semibold" panose="020B0702040204020203" pitchFamily="34" charset="0"/>
                <a:cs typeface="Segoe UI Semibold" panose="020B0702040204020203" pitchFamily="34" charset="0"/>
              </a:rPr>
              <a:t>Installation of Activated Carbon Injection System for Mercury Control</a:t>
            </a:r>
          </a:p>
        </p:txBody>
      </p:sp>
      <p:grpSp>
        <p:nvGrpSpPr>
          <p:cNvPr id="22" name="Group 21">
            <a:extLst>
              <a:ext uri="{FF2B5EF4-FFF2-40B4-BE49-F238E27FC236}">
                <a16:creationId xmlns:a16="http://schemas.microsoft.com/office/drawing/2014/main" id="{6554FE0D-996A-4E3B-8AD2-64A41982F653}"/>
              </a:ext>
            </a:extLst>
          </p:cNvPr>
          <p:cNvGrpSpPr/>
          <p:nvPr/>
        </p:nvGrpSpPr>
        <p:grpSpPr>
          <a:xfrm>
            <a:off x="3168061" y="2985890"/>
            <a:ext cx="1614644" cy="838827"/>
            <a:chOff x="3577635" y="2538755"/>
            <a:chExt cx="1441450" cy="838824"/>
          </a:xfrm>
        </p:grpSpPr>
        <p:sp>
          <p:nvSpPr>
            <p:cNvPr id="24" name="Line 20">
              <a:extLst>
                <a:ext uri="{FF2B5EF4-FFF2-40B4-BE49-F238E27FC236}">
                  <a16:creationId xmlns:a16="http://schemas.microsoft.com/office/drawing/2014/main" id="{76057451-8827-4B45-B0E7-F3588D9DE218}"/>
                </a:ext>
              </a:extLst>
            </p:cNvPr>
            <p:cNvSpPr>
              <a:spLocks noChangeShapeType="1"/>
            </p:cNvSpPr>
            <p:nvPr/>
          </p:nvSpPr>
          <p:spPr bwMode="auto">
            <a:xfrm>
              <a:off x="4112333" y="3232168"/>
              <a:ext cx="334963" cy="6351"/>
            </a:xfrm>
            <a:prstGeom prst="line">
              <a:avLst/>
            </a:prstGeom>
            <a:noFill/>
            <a:ln w="25400">
              <a:solidFill>
                <a:srgbClr val="9FCC3B"/>
              </a:solidFill>
              <a:prstDash val="sysDot"/>
              <a:round/>
              <a:headEnd type="triangle" w="med" len="med"/>
              <a:tailEnd type="triangle" w="med" len="med"/>
            </a:ln>
            <a:effectLst/>
          </p:spPr>
          <p:txBody>
            <a:bodyPr wrap="none" anchor="ctr"/>
            <a:lstStyle/>
            <a:p>
              <a:endParaRPr lang="en-US" sz="3200">
                <a:solidFill>
                  <a:srgbClr val="FFFF00"/>
                </a:solidFill>
              </a:endParaRPr>
            </a:p>
          </p:txBody>
        </p:sp>
        <p:sp>
          <p:nvSpPr>
            <p:cNvPr id="25" name="Text Box 25">
              <a:extLst>
                <a:ext uri="{FF2B5EF4-FFF2-40B4-BE49-F238E27FC236}">
                  <a16:creationId xmlns:a16="http://schemas.microsoft.com/office/drawing/2014/main" id="{9181DFCA-D97C-4748-A8D2-FE33465165E8}"/>
                </a:ext>
              </a:extLst>
            </p:cNvPr>
            <p:cNvSpPr txBox="1">
              <a:spLocks noChangeArrowheads="1"/>
            </p:cNvSpPr>
            <p:nvPr/>
          </p:nvSpPr>
          <p:spPr bwMode="auto">
            <a:xfrm>
              <a:off x="3577635" y="2538755"/>
              <a:ext cx="1441450" cy="584966"/>
            </a:xfrm>
            <a:prstGeom prst="rect">
              <a:avLst/>
            </a:prstGeom>
            <a:noFill/>
            <a:ln w="12700">
              <a:noFill/>
              <a:miter lim="800000"/>
              <a:headEnd type="none" w="sm" len="sm"/>
              <a:tailEnd type="none" w="sm" len="sm"/>
            </a:ln>
            <a:effectLst/>
          </p:spPr>
          <p:txBody>
            <a:bodyPr>
              <a:spAutoFit/>
            </a:bodyPr>
            <a:lstStyle/>
            <a:p>
              <a:pPr algn="ctr"/>
              <a:r>
                <a:rPr lang="en-US" sz="1067">
                  <a:solidFill>
                    <a:srgbClr val="000000"/>
                  </a:solidFill>
                  <a:latin typeface="Segoe UI Semilight" panose="020B0402040204020203" pitchFamily="34" charset="0"/>
                  <a:cs typeface="Segoe UI Semilight" panose="020B0402040204020203" pitchFamily="34" charset="0"/>
                </a:rPr>
                <a:t>MPCA Permit Limit (6/97)</a:t>
              </a:r>
            </a:p>
            <a:p>
              <a:pPr algn="ctr"/>
              <a:r>
                <a:rPr lang="en-US" sz="1067">
                  <a:solidFill>
                    <a:srgbClr val="000000"/>
                  </a:solidFill>
                  <a:latin typeface="Segoe UI Semilight" panose="020B0402040204020203" pitchFamily="34" charset="0"/>
                  <a:cs typeface="Segoe UI Semilight" panose="020B0402040204020203" pitchFamily="34" charset="0"/>
                </a:rPr>
                <a:t>100 ug/</a:t>
              </a:r>
              <a:r>
                <a:rPr lang="en-US" sz="1067" err="1">
                  <a:solidFill>
                    <a:srgbClr val="000000"/>
                  </a:solidFill>
                  <a:latin typeface="Segoe UI Semilight" panose="020B0402040204020203" pitchFamily="34" charset="0"/>
                  <a:cs typeface="Segoe UI Semilight" panose="020B0402040204020203" pitchFamily="34" charset="0"/>
                </a:rPr>
                <a:t>dscm</a:t>
              </a:r>
              <a:r>
                <a:rPr lang="en-US" sz="1067">
                  <a:solidFill>
                    <a:srgbClr val="000000"/>
                  </a:solidFill>
                </a:rPr>
                <a:t> </a:t>
              </a:r>
            </a:p>
          </p:txBody>
        </p:sp>
        <p:sp>
          <p:nvSpPr>
            <p:cNvPr id="26" name="Line 66">
              <a:extLst>
                <a:ext uri="{FF2B5EF4-FFF2-40B4-BE49-F238E27FC236}">
                  <a16:creationId xmlns:a16="http://schemas.microsoft.com/office/drawing/2014/main" id="{623E23F2-29D5-4137-82E5-72882552094C}"/>
                </a:ext>
              </a:extLst>
            </p:cNvPr>
            <p:cNvSpPr>
              <a:spLocks noChangeShapeType="1"/>
            </p:cNvSpPr>
            <p:nvPr/>
          </p:nvSpPr>
          <p:spPr bwMode="auto">
            <a:xfrm flipH="1">
              <a:off x="4447296" y="3107889"/>
              <a:ext cx="0" cy="261256"/>
            </a:xfrm>
            <a:prstGeom prst="line">
              <a:avLst/>
            </a:prstGeom>
            <a:noFill/>
            <a:ln w="19050">
              <a:solidFill>
                <a:srgbClr val="9FCC3B"/>
              </a:solidFill>
              <a:round/>
              <a:headEnd type="none" w="sm" len="sm"/>
              <a:tailEnd type="none" w="sm" len="sm"/>
            </a:ln>
            <a:effectLst/>
          </p:spPr>
          <p:txBody>
            <a:bodyPr wrap="none" anchor="ctr"/>
            <a:lstStyle/>
            <a:p>
              <a:endParaRPr lang="en-US" sz="3200">
                <a:solidFill>
                  <a:srgbClr val="FFFF00"/>
                </a:solidFill>
              </a:endParaRPr>
            </a:p>
          </p:txBody>
        </p:sp>
        <p:sp>
          <p:nvSpPr>
            <p:cNvPr id="27" name="Line 84">
              <a:extLst>
                <a:ext uri="{FF2B5EF4-FFF2-40B4-BE49-F238E27FC236}">
                  <a16:creationId xmlns:a16="http://schemas.microsoft.com/office/drawing/2014/main" id="{73CE6689-33E0-4FF8-B301-183FB4F9981E}"/>
                </a:ext>
              </a:extLst>
            </p:cNvPr>
            <p:cNvSpPr>
              <a:spLocks noChangeShapeType="1"/>
            </p:cNvSpPr>
            <p:nvPr/>
          </p:nvSpPr>
          <p:spPr bwMode="auto">
            <a:xfrm>
              <a:off x="4115953" y="3116322"/>
              <a:ext cx="5211" cy="261257"/>
            </a:xfrm>
            <a:prstGeom prst="line">
              <a:avLst/>
            </a:prstGeom>
            <a:noFill/>
            <a:ln w="19050">
              <a:solidFill>
                <a:srgbClr val="9FCC3B"/>
              </a:solidFill>
              <a:round/>
              <a:headEnd type="none" w="sm" len="sm"/>
              <a:tailEnd type="none" w="sm" len="sm"/>
            </a:ln>
            <a:effectLst/>
          </p:spPr>
          <p:txBody>
            <a:bodyPr wrap="none" anchor="ctr"/>
            <a:lstStyle/>
            <a:p>
              <a:endParaRPr lang="en-US" sz="3200">
                <a:solidFill>
                  <a:srgbClr val="FFFF00"/>
                </a:solidFill>
              </a:endParaRPr>
            </a:p>
          </p:txBody>
        </p:sp>
      </p:grpSp>
      <p:grpSp>
        <p:nvGrpSpPr>
          <p:cNvPr id="28" name="Group 27">
            <a:extLst>
              <a:ext uri="{FF2B5EF4-FFF2-40B4-BE49-F238E27FC236}">
                <a16:creationId xmlns:a16="http://schemas.microsoft.com/office/drawing/2014/main" id="{809A5C53-11E5-4D13-98A5-8EB7D6273DB2}"/>
              </a:ext>
            </a:extLst>
          </p:cNvPr>
          <p:cNvGrpSpPr/>
          <p:nvPr/>
        </p:nvGrpSpPr>
        <p:grpSpPr>
          <a:xfrm>
            <a:off x="4154325" y="3931806"/>
            <a:ext cx="3128978" cy="728696"/>
            <a:chOff x="4647342" y="3643411"/>
            <a:chExt cx="2430657" cy="728695"/>
          </a:xfrm>
        </p:grpSpPr>
        <p:sp>
          <p:nvSpPr>
            <p:cNvPr id="29" name="Text Box 46">
              <a:extLst>
                <a:ext uri="{FF2B5EF4-FFF2-40B4-BE49-F238E27FC236}">
                  <a16:creationId xmlns:a16="http://schemas.microsoft.com/office/drawing/2014/main" id="{640545C4-1EEA-4F29-85E9-E55559015B6C}"/>
                </a:ext>
              </a:extLst>
            </p:cNvPr>
            <p:cNvSpPr txBox="1">
              <a:spLocks noChangeArrowheads="1"/>
            </p:cNvSpPr>
            <p:nvPr/>
          </p:nvSpPr>
          <p:spPr bwMode="auto">
            <a:xfrm>
              <a:off x="5018947" y="3643411"/>
              <a:ext cx="1643063" cy="584967"/>
            </a:xfrm>
            <a:prstGeom prst="rect">
              <a:avLst/>
            </a:prstGeom>
            <a:noFill/>
            <a:ln w="12700">
              <a:noFill/>
              <a:miter lim="800000"/>
              <a:headEnd type="none" w="sm" len="sm"/>
              <a:tailEnd type="none" w="sm" len="sm"/>
            </a:ln>
            <a:effectLst/>
          </p:spPr>
          <p:txBody>
            <a:bodyPr wrap="square">
              <a:spAutoFit/>
            </a:bodyPr>
            <a:lstStyle/>
            <a:p>
              <a:pPr algn="ctr"/>
              <a:r>
                <a:rPr lang="en-US" sz="1067">
                  <a:solidFill>
                    <a:srgbClr val="000000"/>
                  </a:solidFill>
                  <a:latin typeface="Segoe UI Semilight" panose="020B0402040204020203" pitchFamily="34" charset="0"/>
                  <a:cs typeface="Segoe UI Semilight" panose="020B0402040204020203" pitchFamily="34" charset="0"/>
                </a:rPr>
                <a:t>MPCA Permit Limit</a:t>
              </a:r>
              <a:br>
                <a:rPr lang="en-US" sz="1067">
                  <a:solidFill>
                    <a:srgbClr val="000000"/>
                  </a:solidFill>
                  <a:latin typeface="Segoe UI Semilight" panose="020B0402040204020203" pitchFamily="34" charset="0"/>
                  <a:cs typeface="Segoe UI Semilight" panose="020B0402040204020203" pitchFamily="34" charset="0"/>
                </a:rPr>
              </a:br>
              <a:r>
                <a:rPr lang="en-US" sz="1067">
                  <a:solidFill>
                    <a:srgbClr val="000000"/>
                  </a:solidFill>
                  <a:latin typeface="Segoe UI Semilight" panose="020B0402040204020203" pitchFamily="34" charset="0"/>
                  <a:cs typeface="Segoe UI Semilight" panose="020B0402040204020203" pitchFamily="34" charset="0"/>
                </a:rPr>
                <a:t> (5/98)</a:t>
              </a:r>
            </a:p>
            <a:p>
              <a:pPr algn="ctr"/>
              <a:r>
                <a:rPr lang="en-US" sz="1067">
                  <a:solidFill>
                    <a:srgbClr val="000000"/>
                  </a:solidFill>
                  <a:latin typeface="Segoe UI Semilight" panose="020B0402040204020203" pitchFamily="34" charset="0"/>
                  <a:cs typeface="Segoe UI Semilight" panose="020B0402040204020203" pitchFamily="34" charset="0"/>
                </a:rPr>
                <a:t>60 </a:t>
              </a:r>
              <a:r>
                <a:rPr lang="en-US" sz="1067" err="1">
                  <a:solidFill>
                    <a:srgbClr val="000000"/>
                  </a:solidFill>
                  <a:latin typeface="Segoe UI Semilight" panose="020B0402040204020203" pitchFamily="34" charset="0"/>
                  <a:cs typeface="Segoe UI Semilight" panose="020B0402040204020203" pitchFamily="34" charset="0"/>
                </a:rPr>
                <a:t>ug</a:t>
              </a:r>
              <a:r>
                <a:rPr lang="en-US" sz="1067">
                  <a:solidFill>
                    <a:srgbClr val="000000"/>
                  </a:solidFill>
                  <a:latin typeface="Segoe UI Semilight" panose="020B0402040204020203" pitchFamily="34" charset="0"/>
                  <a:cs typeface="Segoe UI Semilight" panose="020B0402040204020203" pitchFamily="34" charset="0"/>
                </a:rPr>
                <a:t>/</a:t>
              </a:r>
              <a:r>
                <a:rPr lang="en-US" sz="1067" err="1">
                  <a:solidFill>
                    <a:srgbClr val="000000"/>
                  </a:solidFill>
                  <a:latin typeface="Segoe UI Semilight" panose="020B0402040204020203" pitchFamily="34" charset="0"/>
                  <a:cs typeface="Segoe UI Semilight" panose="020B0402040204020203" pitchFamily="34" charset="0"/>
                </a:rPr>
                <a:t>dscm</a:t>
              </a:r>
              <a:endParaRPr lang="en-US" sz="1067">
                <a:solidFill>
                  <a:srgbClr val="000000"/>
                </a:solidFill>
                <a:latin typeface="Segoe UI Semilight" panose="020B0402040204020203" pitchFamily="34" charset="0"/>
                <a:cs typeface="Segoe UI Semilight" panose="020B0402040204020203" pitchFamily="34" charset="0"/>
              </a:endParaRPr>
            </a:p>
          </p:txBody>
        </p:sp>
        <p:grpSp>
          <p:nvGrpSpPr>
            <p:cNvPr id="31" name="Group 30">
              <a:extLst>
                <a:ext uri="{FF2B5EF4-FFF2-40B4-BE49-F238E27FC236}">
                  <a16:creationId xmlns:a16="http://schemas.microsoft.com/office/drawing/2014/main" id="{2A5A349B-0EE2-4F4E-B5CA-2BC4DFABC6FD}"/>
                </a:ext>
              </a:extLst>
            </p:cNvPr>
            <p:cNvGrpSpPr/>
            <p:nvPr/>
          </p:nvGrpSpPr>
          <p:grpSpPr>
            <a:xfrm>
              <a:off x="4647342" y="4138306"/>
              <a:ext cx="2430657" cy="233800"/>
              <a:chOff x="4648829" y="4138306"/>
              <a:chExt cx="3079514" cy="233799"/>
            </a:xfrm>
          </p:grpSpPr>
          <p:sp>
            <p:nvSpPr>
              <p:cNvPr id="32" name="Line 50">
                <a:extLst>
                  <a:ext uri="{FF2B5EF4-FFF2-40B4-BE49-F238E27FC236}">
                    <a16:creationId xmlns:a16="http://schemas.microsoft.com/office/drawing/2014/main" id="{436BBE2B-CF1B-401E-9102-A77CBE891548}"/>
                  </a:ext>
                </a:extLst>
              </p:cNvPr>
              <p:cNvSpPr>
                <a:spLocks noChangeShapeType="1"/>
              </p:cNvSpPr>
              <p:nvPr/>
            </p:nvSpPr>
            <p:spPr bwMode="auto">
              <a:xfrm>
                <a:off x="4650314" y="4243093"/>
                <a:ext cx="3078029" cy="25838"/>
              </a:xfrm>
              <a:prstGeom prst="line">
                <a:avLst/>
              </a:prstGeom>
              <a:noFill/>
              <a:ln w="22225">
                <a:solidFill>
                  <a:srgbClr val="9FCC3B"/>
                </a:solidFill>
                <a:prstDash val="dash"/>
                <a:round/>
                <a:headEnd type="triangle" w="med" len="med"/>
                <a:tailEnd type="triangle" w="med" len="med"/>
              </a:ln>
              <a:effectLst/>
            </p:spPr>
            <p:txBody>
              <a:bodyPr wrap="none" anchor="ctr"/>
              <a:lstStyle/>
              <a:p>
                <a:endParaRPr lang="en-US" sz="3200">
                  <a:solidFill>
                    <a:srgbClr val="FFFF00"/>
                  </a:solidFill>
                </a:endParaRPr>
              </a:p>
            </p:txBody>
          </p:sp>
          <p:sp>
            <p:nvSpPr>
              <p:cNvPr id="33" name="Line 63">
                <a:extLst>
                  <a:ext uri="{FF2B5EF4-FFF2-40B4-BE49-F238E27FC236}">
                    <a16:creationId xmlns:a16="http://schemas.microsoft.com/office/drawing/2014/main" id="{EAF3FF67-46CC-487F-AE70-9B28728118EF}"/>
                  </a:ext>
                </a:extLst>
              </p:cNvPr>
              <p:cNvSpPr>
                <a:spLocks noChangeShapeType="1"/>
              </p:cNvSpPr>
              <p:nvPr/>
            </p:nvSpPr>
            <p:spPr bwMode="auto">
              <a:xfrm>
                <a:off x="4648829" y="4138306"/>
                <a:ext cx="1588" cy="200025"/>
              </a:xfrm>
              <a:prstGeom prst="line">
                <a:avLst/>
              </a:prstGeom>
              <a:noFill/>
              <a:ln w="19050">
                <a:solidFill>
                  <a:srgbClr val="9FCC3B"/>
                </a:solidFill>
                <a:round/>
                <a:headEnd type="none" w="sm" len="sm"/>
                <a:tailEnd type="none" w="sm" len="sm"/>
              </a:ln>
              <a:effectLst/>
            </p:spPr>
            <p:txBody>
              <a:bodyPr wrap="none" anchor="ctr"/>
              <a:lstStyle/>
              <a:p>
                <a:endParaRPr lang="en-US" sz="3200">
                  <a:solidFill>
                    <a:srgbClr val="FFFF00"/>
                  </a:solidFill>
                </a:endParaRPr>
              </a:p>
            </p:txBody>
          </p:sp>
          <p:sp>
            <p:nvSpPr>
              <p:cNvPr id="34" name="Line 76">
                <a:extLst>
                  <a:ext uri="{FF2B5EF4-FFF2-40B4-BE49-F238E27FC236}">
                    <a16:creationId xmlns:a16="http://schemas.microsoft.com/office/drawing/2014/main" id="{7CA9BA30-C205-4E79-83F7-7F95195D6B11}"/>
                  </a:ext>
                </a:extLst>
              </p:cNvPr>
              <p:cNvSpPr>
                <a:spLocks noChangeShapeType="1"/>
              </p:cNvSpPr>
              <p:nvPr/>
            </p:nvSpPr>
            <p:spPr bwMode="auto">
              <a:xfrm>
                <a:off x="7725525" y="4141029"/>
                <a:ext cx="2542" cy="231076"/>
              </a:xfrm>
              <a:prstGeom prst="line">
                <a:avLst/>
              </a:prstGeom>
              <a:noFill/>
              <a:ln w="19050">
                <a:solidFill>
                  <a:srgbClr val="9FCC3B"/>
                </a:solidFill>
                <a:round/>
                <a:headEnd type="none" w="sm" len="sm"/>
                <a:tailEnd type="none" w="sm" len="sm"/>
              </a:ln>
              <a:effectLst/>
            </p:spPr>
            <p:txBody>
              <a:bodyPr wrap="none" anchor="ctr"/>
              <a:lstStyle/>
              <a:p>
                <a:endParaRPr lang="en-US" sz="3200">
                  <a:solidFill>
                    <a:srgbClr val="FFFF00"/>
                  </a:solidFill>
                </a:endParaRPr>
              </a:p>
            </p:txBody>
          </p:sp>
        </p:grpSp>
      </p:grpSp>
      <p:grpSp>
        <p:nvGrpSpPr>
          <p:cNvPr id="35" name="Group 34">
            <a:extLst>
              <a:ext uri="{FF2B5EF4-FFF2-40B4-BE49-F238E27FC236}">
                <a16:creationId xmlns:a16="http://schemas.microsoft.com/office/drawing/2014/main" id="{3218DBCF-DB4A-4CFA-8549-D19CD0E3777D}"/>
              </a:ext>
            </a:extLst>
          </p:cNvPr>
          <p:cNvGrpSpPr/>
          <p:nvPr/>
        </p:nvGrpSpPr>
        <p:grpSpPr>
          <a:xfrm>
            <a:off x="7331653" y="4626728"/>
            <a:ext cx="4024215" cy="286901"/>
            <a:chOff x="8232604" y="4593893"/>
            <a:chExt cx="1948676" cy="200027"/>
          </a:xfrm>
        </p:grpSpPr>
        <p:sp>
          <p:nvSpPr>
            <p:cNvPr id="36" name="Line 50">
              <a:extLst>
                <a:ext uri="{FF2B5EF4-FFF2-40B4-BE49-F238E27FC236}">
                  <a16:creationId xmlns:a16="http://schemas.microsoft.com/office/drawing/2014/main" id="{69B833EF-F4DA-4DDA-8ED2-D8BB78523BE2}"/>
                </a:ext>
              </a:extLst>
            </p:cNvPr>
            <p:cNvSpPr>
              <a:spLocks noChangeShapeType="1"/>
            </p:cNvSpPr>
            <p:nvPr/>
          </p:nvSpPr>
          <p:spPr bwMode="auto">
            <a:xfrm flipV="1">
              <a:off x="8237620" y="4677886"/>
              <a:ext cx="1943660" cy="0"/>
            </a:xfrm>
            <a:prstGeom prst="line">
              <a:avLst/>
            </a:prstGeom>
            <a:noFill/>
            <a:ln w="22225">
              <a:solidFill>
                <a:srgbClr val="9FCC3B"/>
              </a:solidFill>
              <a:prstDash val="dash"/>
              <a:round/>
              <a:headEnd type="triangle" w="med" len="med"/>
              <a:tailEnd type="triangle" w="med" len="med"/>
            </a:ln>
            <a:effectLst/>
          </p:spPr>
          <p:txBody>
            <a:bodyPr wrap="none" anchor="ctr"/>
            <a:lstStyle/>
            <a:p>
              <a:endParaRPr lang="en-US" sz="3200">
                <a:solidFill>
                  <a:srgbClr val="FFFF00"/>
                </a:solidFill>
              </a:endParaRPr>
            </a:p>
          </p:txBody>
        </p:sp>
        <p:sp>
          <p:nvSpPr>
            <p:cNvPr id="37" name="Line 63">
              <a:extLst>
                <a:ext uri="{FF2B5EF4-FFF2-40B4-BE49-F238E27FC236}">
                  <a16:creationId xmlns:a16="http://schemas.microsoft.com/office/drawing/2014/main" id="{3054BACD-4EC9-4E27-BD22-A91CBA4AE2EB}"/>
                </a:ext>
              </a:extLst>
            </p:cNvPr>
            <p:cNvSpPr>
              <a:spLocks noChangeShapeType="1"/>
            </p:cNvSpPr>
            <p:nvPr/>
          </p:nvSpPr>
          <p:spPr bwMode="auto">
            <a:xfrm>
              <a:off x="10179692" y="4593893"/>
              <a:ext cx="1588" cy="200026"/>
            </a:xfrm>
            <a:prstGeom prst="line">
              <a:avLst/>
            </a:prstGeom>
            <a:noFill/>
            <a:ln w="19050">
              <a:solidFill>
                <a:srgbClr val="9FCC3B"/>
              </a:solidFill>
              <a:round/>
              <a:headEnd type="none" w="sm" len="sm"/>
              <a:tailEnd type="none" w="sm" len="sm"/>
            </a:ln>
            <a:effectLst/>
          </p:spPr>
          <p:txBody>
            <a:bodyPr wrap="none" anchor="ctr"/>
            <a:lstStyle/>
            <a:p>
              <a:endParaRPr lang="en-US" sz="3200">
                <a:solidFill>
                  <a:srgbClr val="FFFF00"/>
                </a:solidFill>
              </a:endParaRPr>
            </a:p>
          </p:txBody>
        </p:sp>
        <p:sp>
          <p:nvSpPr>
            <p:cNvPr id="38" name="Line 63">
              <a:extLst>
                <a:ext uri="{FF2B5EF4-FFF2-40B4-BE49-F238E27FC236}">
                  <a16:creationId xmlns:a16="http://schemas.microsoft.com/office/drawing/2014/main" id="{5F67049D-D2A8-4162-9468-95126CBD0C29}"/>
                </a:ext>
              </a:extLst>
            </p:cNvPr>
            <p:cNvSpPr>
              <a:spLocks noChangeShapeType="1"/>
            </p:cNvSpPr>
            <p:nvPr/>
          </p:nvSpPr>
          <p:spPr bwMode="auto">
            <a:xfrm>
              <a:off x="8232604" y="4593894"/>
              <a:ext cx="1588" cy="200026"/>
            </a:xfrm>
            <a:prstGeom prst="line">
              <a:avLst/>
            </a:prstGeom>
            <a:noFill/>
            <a:ln w="19050">
              <a:solidFill>
                <a:srgbClr val="9FCC3B"/>
              </a:solidFill>
              <a:round/>
              <a:headEnd type="none" w="sm" len="sm"/>
              <a:tailEnd type="none" w="sm" len="sm"/>
            </a:ln>
            <a:effectLst/>
          </p:spPr>
          <p:txBody>
            <a:bodyPr wrap="none" anchor="ctr"/>
            <a:lstStyle/>
            <a:p>
              <a:endParaRPr lang="en-US" sz="3200">
                <a:solidFill>
                  <a:srgbClr val="FFFF00"/>
                </a:solidFill>
              </a:endParaRPr>
            </a:p>
          </p:txBody>
        </p:sp>
      </p:grpSp>
    </p:spTree>
    <p:extLst>
      <p:ext uri="{BB962C8B-B14F-4D97-AF65-F5344CB8AC3E}">
        <p14:creationId xmlns:p14="http://schemas.microsoft.com/office/powerpoint/2010/main" val="2851976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ennepin County Palette 2016">
      <a:dk1>
        <a:srgbClr val="113C66"/>
      </a:dk1>
      <a:lt1>
        <a:srgbClr val="FAFAFA"/>
      </a:lt1>
      <a:dk2>
        <a:srgbClr val="113C66"/>
      </a:dk2>
      <a:lt2>
        <a:srgbClr val="FAFAFA"/>
      </a:lt2>
      <a:accent1>
        <a:srgbClr val="0058A3"/>
      </a:accent1>
      <a:accent2>
        <a:srgbClr val="44C8F5"/>
      </a:accent2>
      <a:accent3>
        <a:srgbClr val="9FCC3B"/>
      </a:accent3>
      <a:accent4>
        <a:srgbClr val="F7931E"/>
      </a:accent4>
      <a:accent5>
        <a:srgbClr val="EF413C"/>
      </a:accent5>
      <a:accent6>
        <a:srgbClr val="3E1151"/>
      </a:accent6>
      <a:hlink>
        <a:srgbClr val="00AEEF"/>
      </a:hlink>
      <a:folHlink>
        <a:srgbClr val="44C8F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_PPT_Template" id="{8DAA3D86-238C-974A-8024-0F7F38EB2293}" vid="{CBA40564-BE94-4849-9AA6-66016EA6C0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6356</TotalTime>
  <Words>8644</Words>
  <Application>Microsoft Macintosh PowerPoint</Application>
  <PresentationFormat>Widescreen</PresentationFormat>
  <Paragraphs>548</Paragraphs>
  <Slides>49</Slides>
  <Notes>48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49</vt:i4>
      </vt:variant>
    </vt:vector>
  </HeadingPairs>
  <TitlesOfParts>
    <vt:vector size="63" baseType="lpstr">
      <vt:lpstr>Arial</vt:lpstr>
      <vt:lpstr>Arial,Sans-Serif</vt:lpstr>
      <vt:lpstr>Calibri</vt:lpstr>
      <vt:lpstr>Calibri Light</vt:lpstr>
      <vt:lpstr>Roboto</vt:lpstr>
      <vt:lpstr>Segoe UI</vt:lpstr>
      <vt:lpstr>Segoe UI Light</vt:lpstr>
      <vt:lpstr>Segoe UI Semibold</vt:lpstr>
      <vt:lpstr>Segoe UI Semilight</vt:lpstr>
      <vt:lpstr>Source Sans Pro</vt:lpstr>
      <vt:lpstr>Symbol</vt:lpstr>
      <vt:lpstr>Times New Roman</vt:lpstr>
      <vt:lpstr>Office Theme</vt:lpstr>
      <vt:lpstr>1_Office Theme</vt:lpstr>
      <vt:lpstr>HERC air emissions and impact on health</vt:lpstr>
      <vt:lpstr>Until we get to zero waste, HERC is a better choice than landfilling for trash disposal</vt:lpstr>
      <vt:lpstr>PowerPoint Presentation</vt:lpstr>
      <vt:lpstr>PowerPoint Presentation</vt:lpstr>
      <vt:lpstr>PowerPoint Presentation</vt:lpstr>
      <vt:lpstr>    HERC operates safely, minimizes pollution air emissions as percent of MPCA permit limit  </vt:lpstr>
      <vt:lpstr>PowerPoint Presentation</vt:lpstr>
      <vt:lpstr>Additional voluntary pollution control measures Reducing NOx</vt:lpstr>
      <vt:lpstr>PowerPoint Presentation</vt:lpstr>
      <vt:lpstr>PowerPoint Presentation</vt:lpstr>
      <vt:lpstr>Evaluating the impact of air emissions on health</vt:lpstr>
      <vt:lpstr>1. Emissions come from “sources”</vt:lpstr>
      <vt:lpstr>Minnesota and Hennepin County  emissions by source</vt:lpstr>
      <vt:lpstr>Comparison of HERC’s emissions of individual pollutants with  other sources </vt:lpstr>
      <vt:lpstr>Comparison of HERC’s emissions of individual pollutants with  other sources </vt:lpstr>
      <vt:lpstr>Comparison of HERC’s emissions of individual pollutants with  other sources </vt:lpstr>
      <vt:lpstr>Comparison of HERC’s emissions of individual pollutants with  other sources </vt:lpstr>
      <vt:lpstr>Comparison of HERC’s emissions of individual pollutants with  other sources </vt:lpstr>
      <vt:lpstr>Comparison of HERC’s emissions of individual pollutants with  other sources </vt:lpstr>
      <vt:lpstr>Comparison of HERC’s emissions of individual pollutants with  other sources </vt:lpstr>
      <vt:lpstr>Comparison of HERC’s emissions of individual pollutants with  other sources </vt:lpstr>
      <vt:lpstr>Dispersal</vt:lpstr>
      <vt:lpstr>2. Air quality</vt:lpstr>
      <vt:lpstr>Air quality</vt:lpstr>
      <vt:lpstr>Air dispersion modeling</vt:lpstr>
      <vt:lpstr>How air dispersion modeling works</vt:lpstr>
      <vt:lpstr>3. Risk</vt:lpstr>
      <vt:lpstr>Risk</vt:lpstr>
      <vt:lpstr>The four steps of risk assessment</vt:lpstr>
      <vt:lpstr>Scenarios considered</vt:lpstr>
      <vt:lpstr>Background vs. incremental risk (Minnesota Department of Health)</vt:lpstr>
      <vt:lpstr>Background vs. incremental risk</vt:lpstr>
      <vt:lpstr>Personal exposures vs.  outdoor air</vt:lpstr>
      <vt:lpstr>Incremental risk guidelines</vt:lpstr>
      <vt:lpstr>MNRisks</vt:lpstr>
      <vt:lpstr>MNRisks</vt:lpstr>
      <vt:lpstr>PowerPoint Presentation</vt:lpstr>
      <vt:lpstr>Model output for each receptor</vt:lpstr>
      <vt:lpstr>Relative health impacts from HERC’s emissions</vt:lpstr>
      <vt:lpstr>Reference tracts for following figures</vt:lpstr>
      <vt:lpstr>Result of risk analysis by census tract  1262 – North Loop</vt:lpstr>
      <vt:lpstr>Result of risk analysis by census tract 1034 – Sumner Glenwood</vt:lpstr>
      <vt:lpstr>Result of risk analysis by census tract  1036 – St. Anthony West/Nicollet Island-East Bank</vt:lpstr>
      <vt:lpstr>Result of risk analysis by census tract  1261 – Downtown West/East</vt:lpstr>
      <vt:lpstr>Result of risk analysis by census tract 1052.01 – Loring Park</vt:lpstr>
      <vt:lpstr>Result of risk analysis by census tract 1028 – Near North/Willard-Hay</vt:lpstr>
      <vt:lpstr>Conclusions</vt:lpstr>
      <vt:lpstr>References</vt:lpstr>
      <vt:lpstr>Learn more: www.hennepin.us/HERC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Impact of HERC Air Emissions on Our Health</dc:title>
  <dc:creator>David C McNary</dc:creator>
  <cp:lastModifiedBy>Leslie Myint</cp:lastModifiedBy>
  <cp:revision>21</cp:revision>
  <dcterms:created xsi:type="dcterms:W3CDTF">2022-02-01T13:37:57Z</dcterms:created>
  <dcterms:modified xsi:type="dcterms:W3CDTF">2025-08-13T13:41:03Z</dcterms:modified>
</cp:coreProperties>
</file>